
<file path=[Content_Types].xml><?xml version="1.0" encoding="utf-8"?>
<Types xmlns="http://schemas.openxmlformats.org/package/2006/content-types">
  <Default Extension="png" ContentType="image/png"/>
  <Default Extension="jpeg" ContentType="image/jpeg"/>
  <Default Extension="webp" ContentType="image/webp"/>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45"/>
  </p:notesMasterIdLst>
  <p:sldIdLst>
    <p:sldId id="256" r:id="rId2"/>
    <p:sldId id="257" r:id="rId3"/>
    <p:sldId id="258" r:id="rId4"/>
    <p:sldId id="259" r:id="rId5"/>
    <p:sldId id="261" r:id="rId6"/>
    <p:sldId id="262" r:id="rId7"/>
    <p:sldId id="264" r:id="rId8"/>
    <p:sldId id="279" r:id="rId9"/>
    <p:sldId id="260"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63" r:id="rId25"/>
    <p:sldId id="265" r:id="rId26"/>
    <p:sldId id="266" r:id="rId27"/>
    <p:sldId id="268" r:id="rId28"/>
    <p:sldId id="269" r:id="rId29"/>
    <p:sldId id="272" r:id="rId30"/>
    <p:sldId id="274" r:id="rId31"/>
    <p:sldId id="294" r:id="rId32"/>
    <p:sldId id="296" r:id="rId33"/>
    <p:sldId id="295" r:id="rId34"/>
    <p:sldId id="297" r:id="rId35"/>
    <p:sldId id="298" r:id="rId36"/>
    <p:sldId id="299" r:id="rId37"/>
    <p:sldId id="270" r:id="rId38"/>
    <p:sldId id="271" r:id="rId39"/>
    <p:sldId id="300" r:id="rId40"/>
    <p:sldId id="301" r:id="rId41"/>
    <p:sldId id="302" r:id="rId42"/>
    <p:sldId id="303" r:id="rId43"/>
    <p:sldId id="27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5208" autoAdjust="0"/>
  </p:normalViewPr>
  <p:slideViewPr>
    <p:cSldViewPr snapToGrid="0">
      <p:cViewPr varScale="1">
        <p:scale>
          <a:sx n="85" d="100"/>
          <a:sy n="85" d="100"/>
        </p:scale>
        <p:origin x="744" y="86"/>
      </p:cViewPr>
      <p:guideLst/>
    </p:cSldViewPr>
  </p:slideViewPr>
  <p:notesTextViewPr>
    <p:cViewPr>
      <p:scale>
        <a:sx n="1" d="1"/>
        <a:sy n="1" d="1"/>
      </p:scale>
      <p:origin x="0" y="0"/>
    </p:cViewPr>
  </p:notesTextViewPr>
  <p:sorterViewPr>
    <p:cViewPr>
      <p:scale>
        <a:sx n="100" d="100"/>
        <a:sy n="100" d="100"/>
      </p:scale>
      <p:origin x="0" y="-41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2CC5E9-250B-49F8-BBEF-9E4F22253A7C}" type="datetimeFigureOut">
              <a:rPr lang="en-IN" smtClean="0"/>
              <a:t>22-02-2025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EE862-1DA3-4E06-8CEE-0CA683F07553}" type="slidenum">
              <a:rPr lang="en-IN" smtClean="0"/>
              <a:t>‹#›</a:t>
            </a:fld>
            <a:endParaRPr lang="en-IN"/>
          </a:p>
        </p:txBody>
      </p:sp>
    </p:spTree>
    <p:extLst>
      <p:ext uri="{BB962C8B-B14F-4D97-AF65-F5344CB8AC3E}">
        <p14:creationId xmlns:p14="http://schemas.microsoft.com/office/powerpoint/2010/main" val="36994943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5EEE862-1DA3-4E06-8CEE-0CA683F07553}" type="slidenum">
              <a:rPr lang="en-IN" smtClean="0"/>
              <a:t>37</a:t>
            </a:fld>
            <a:endParaRPr lang="en-IN"/>
          </a:p>
        </p:txBody>
      </p:sp>
    </p:spTree>
    <p:extLst>
      <p:ext uri="{BB962C8B-B14F-4D97-AF65-F5344CB8AC3E}">
        <p14:creationId xmlns:p14="http://schemas.microsoft.com/office/powerpoint/2010/main" val="3902661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99" name="PlaceHolder 1"/>
          <p:cNvSpPr>
            <a:spLocks noGrp="1"/>
          </p:cNvSpPr>
          <p:nvPr>
            <p:ph type="title"/>
          </p:nvPr>
        </p:nvSpPr>
        <p:spPr>
          <a:xfrm>
            <a:off x="3130560" y="1010880"/>
            <a:ext cx="5930400" cy="1411200"/>
          </a:xfrm>
          <a:prstGeom prst="rect">
            <a:avLst/>
          </a:prstGeom>
          <a:noFill/>
          <a:ln w="0">
            <a:noFill/>
          </a:ln>
        </p:spPr>
        <p:txBody>
          <a:bodyPr lIns="0" tIns="0" rIns="0" bIns="0" anchor="ctr">
            <a:noAutofit/>
          </a:bodyPr>
          <a:lstStyle>
            <a:lvl1pPr indent="0">
              <a:buNone/>
              <a:defRPr/>
            </a:lvl1pPr>
          </a:lstStyle>
          <a:p>
            <a:pPr indent="0">
              <a:buNone/>
            </a:pPr>
            <a:r>
              <a:rPr lang="en-US" sz="2400" b="0" strike="noStrike" spc="-1">
                <a:solidFill>
                  <a:schemeClr val="dk1"/>
                </a:solidFill>
                <a:latin typeface="Arial"/>
              </a:rPr>
              <a:t>Click to edit Master title style</a:t>
            </a:r>
            <a:endParaRPr lang="fr-FR" sz="2400" b="0" strike="noStrike" spc="-1">
              <a:solidFill>
                <a:schemeClr val="dk1"/>
              </a:solidFill>
              <a:latin typeface="Arial"/>
            </a:endParaRPr>
          </a:p>
        </p:txBody>
      </p:sp>
      <p:sp>
        <p:nvSpPr>
          <p:cNvPr id="100" name="PlaceHolder 2"/>
          <p:cNvSpPr>
            <a:spLocks noGrp="1"/>
          </p:cNvSpPr>
          <p:nvPr>
            <p:ph/>
          </p:nvPr>
        </p:nvSpPr>
        <p:spPr>
          <a:xfrm>
            <a:off x="609600" y="1604640"/>
            <a:ext cx="5354400" cy="3977280"/>
          </a:xfrm>
          <a:prstGeom prst="rect">
            <a:avLst/>
          </a:prstGeom>
          <a:noFill/>
          <a:ln w="0">
            <a:noFill/>
          </a:ln>
        </p:spPr>
        <p:txBody>
          <a:bodyPr lIns="0" tIns="0" rIns="0" bIns="0" anchor="t">
            <a:normAutofit/>
          </a:bodyPr>
          <a:lstStyle/>
          <a:p>
            <a:pPr lvl="0" indent="0">
              <a:spcBef>
                <a:spcPts val="1889"/>
              </a:spcBef>
              <a:buNone/>
            </a:pPr>
            <a:r>
              <a:rPr lang="en-US" sz="1867" b="0" strike="noStrike" spc="-1">
                <a:solidFill>
                  <a:srgbClr val="000000"/>
                </a:solidFill>
                <a:latin typeface="Arial"/>
              </a:rPr>
              <a:t>Edit Master text styles</a:t>
            </a:r>
          </a:p>
        </p:txBody>
      </p:sp>
      <p:sp>
        <p:nvSpPr>
          <p:cNvPr id="101" name="PlaceHolder 3"/>
          <p:cNvSpPr>
            <a:spLocks noGrp="1"/>
          </p:cNvSpPr>
          <p:nvPr>
            <p:ph/>
          </p:nvPr>
        </p:nvSpPr>
        <p:spPr>
          <a:xfrm>
            <a:off x="6232320" y="1604640"/>
            <a:ext cx="5354400" cy="3977280"/>
          </a:xfrm>
          <a:prstGeom prst="rect">
            <a:avLst/>
          </a:prstGeom>
          <a:noFill/>
          <a:ln w="0">
            <a:noFill/>
          </a:ln>
        </p:spPr>
        <p:txBody>
          <a:bodyPr lIns="0" tIns="0" rIns="0" bIns="0" anchor="t">
            <a:normAutofit/>
          </a:bodyPr>
          <a:lstStyle/>
          <a:p>
            <a:pPr lvl="0" indent="0">
              <a:spcBef>
                <a:spcPts val="1889"/>
              </a:spcBef>
              <a:buNone/>
            </a:pPr>
            <a:r>
              <a:rPr lang="en-US" sz="1867" b="0" strike="noStrike" spc="-1">
                <a:solidFill>
                  <a:srgbClr val="000000"/>
                </a:solidFill>
                <a:latin typeface="Arial"/>
              </a:rPr>
              <a:t>Edit Master text styles</a:t>
            </a:r>
          </a:p>
        </p:txBody>
      </p:sp>
    </p:spTree>
    <p:extLst>
      <p:ext uri="{BB962C8B-B14F-4D97-AF65-F5344CB8AC3E}">
        <p14:creationId xmlns:p14="http://schemas.microsoft.com/office/powerpoint/2010/main" val="2259522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7668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944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SECTION_HEADER_1">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7085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pic>
        <p:nvPicPr>
          <p:cNvPr id="96" name="Google Shape;24;p5"/>
          <p:cNvPicPr/>
          <p:nvPr/>
        </p:nvPicPr>
        <p:blipFill>
          <a:blip r:embed="rId6"/>
          <a:stretch/>
        </p:blipFill>
        <p:spPr>
          <a:xfrm>
            <a:off x="-92640" y="-67680"/>
            <a:ext cx="12350880" cy="6991200"/>
          </a:xfrm>
          <a:prstGeom prst="rect">
            <a:avLst/>
          </a:prstGeom>
          <a:ln w="0">
            <a:noFill/>
          </a:ln>
        </p:spPr>
      </p:pic>
      <p:pic>
        <p:nvPicPr>
          <p:cNvPr id="97" name="Google Shape;25;p5"/>
          <p:cNvPicPr/>
          <p:nvPr/>
        </p:nvPicPr>
        <p:blipFill>
          <a:blip r:embed="rId7"/>
          <a:stretch/>
        </p:blipFill>
        <p:spPr>
          <a:xfrm>
            <a:off x="-92640" y="-66720"/>
            <a:ext cx="12350880" cy="6991200"/>
          </a:xfrm>
          <a:prstGeom prst="rect">
            <a:avLst/>
          </a:prstGeom>
          <a:ln w="0">
            <a:noFill/>
          </a:ln>
        </p:spPr>
      </p:pic>
      <p:sp>
        <p:nvSpPr>
          <p:cNvPr id="98" name="PlaceHolder 1"/>
          <p:cNvSpPr>
            <a:spLocks noGrp="1"/>
          </p:cNvSpPr>
          <p:nvPr>
            <p:ph type="title"/>
          </p:nvPr>
        </p:nvSpPr>
        <p:spPr>
          <a:xfrm>
            <a:off x="960000" y="593280"/>
            <a:ext cx="10271520" cy="76320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Tree>
    <p:extLst>
      <p:ext uri="{BB962C8B-B14F-4D97-AF65-F5344CB8AC3E}">
        <p14:creationId xmlns:p14="http://schemas.microsoft.com/office/powerpoint/2010/main" val="2524182028"/>
      </p:ext>
    </p:extLst>
  </p:cSld>
  <p:clrMap bg1="lt1" tx1="dk1" bg2="lt2" tx2="dk2" accent1="accent1" accent2="accent2" accent3="accent3" accent4="accent4" accent5="accent5" accent6="accent6" hlink="hlink" folHlink="folHlink"/>
  <p:sldLayoutIdLst>
    <p:sldLayoutId id="2147483721" r:id="rId1"/>
    <p:sldLayoutId id="2147483738" r:id="rId2"/>
    <p:sldLayoutId id="2147483739" r:id="rId3"/>
    <p:sldLayoutId id="2147483740" r:id="rId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indent="0"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A0CD-8A18-4857-8506-80373D27D6B3}"/>
              </a:ext>
            </a:extLst>
          </p:cNvPr>
          <p:cNvSpPr>
            <a:spLocks noGrp="1"/>
          </p:cNvSpPr>
          <p:nvPr>
            <p:ph type="ctrTitle"/>
          </p:nvPr>
        </p:nvSpPr>
        <p:spPr>
          <a:xfrm>
            <a:off x="-125505" y="2844053"/>
            <a:ext cx="12317505" cy="1169894"/>
          </a:xfrm>
        </p:spPr>
        <p:txBody>
          <a:bodyPr/>
          <a:lstStyle/>
          <a:p>
            <a:pPr algn="ctr"/>
            <a:r>
              <a:rPr lang="en-IN" b="1" dirty="0"/>
              <a:t>Predicting Flight Delays In Advance</a:t>
            </a:r>
            <a:endParaRPr lang="en-IN" dirty="0"/>
          </a:p>
        </p:txBody>
      </p:sp>
      <p:sp>
        <p:nvSpPr>
          <p:cNvPr id="3" name="Subtitle 2">
            <a:extLst>
              <a:ext uri="{FF2B5EF4-FFF2-40B4-BE49-F238E27FC236}">
                <a16:creationId xmlns:a16="http://schemas.microsoft.com/office/drawing/2014/main" id="{DC622AFA-A655-4FEA-B601-4AC5FCC70BCF}"/>
              </a:ext>
            </a:extLst>
          </p:cNvPr>
          <p:cNvSpPr>
            <a:spLocks noGrp="1"/>
          </p:cNvSpPr>
          <p:nvPr>
            <p:ph type="subTitle" idx="1"/>
          </p:nvPr>
        </p:nvSpPr>
        <p:spPr>
          <a:xfrm>
            <a:off x="1638300" y="3357281"/>
            <a:ext cx="8915399" cy="1313331"/>
          </a:xfrm>
        </p:spPr>
        <p:txBody>
          <a:bodyPr>
            <a:normAutofit/>
          </a:bodyPr>
          <a:lstStyle/>
          <a:p>
            <a:pPr algn="ctr"/>
            <a:endPar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IN" b="1"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iPEC</a:t>
            </a:r>
            <a:r>
              <a:rPr lang="en-IN"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Solutions Private Limited</a:t>
            </a:r>
          </a:p>
          <a:p>
            <a:pPr algn="ctr"/>
            <a:endParaRPr lang="en-IN" dirty="0"/>
          </a:p>
        </p:txBody>
      </p:sp>
      <p:pic>
        <p:nvPicPr>
          <p:cNvPr id="4" name="Picture 3">
            <a:extLst>
              <a:ext uri="{FF2B5EF4-FFF2-40B4-BE49-F238E27FC236}">
                <a16:creationId xmlns:a16="http://schemas.microsoft.com/office/drawing/2014/main" id="{D94C2095-0280-42A0-927A-B30FBE40A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524" y="148083"/>
            <a:ext cx="4062952" cy="1612510"/>
          </a:xfrm>
          <a:prstGeom prst="rect">
            <a:avLst/>
          </a:prstGeom>
        </p:spPr>
      </p:pic>
      <p:sp>
        <p:nvSpPr>
          <p:cNvPr id="5" name="TextBox 4">
            <a:extLst>
              <a:ext uri="{FF2B5EF4-FFF2-40B4-BE49-F238E27FC236}">
                <a16:creationId xmlns:a16="http://schemas.microsoft.com/office/drawing/2014/main" id="{680237CA-7B69-4036-A170-CB5064A61002}"/>
              </a:ext>
            </a:extLst>
          </p:cNvPr>
          <p:cNvSpPr txBox="1"/>
          <p:nvPr/>
        </p:nvSpPr>
        <p:spPr>
          <a:xfrm>
            <a:off x="1228165" y="5786587"/>
            <a:ext cx="3505200" cy="923330"/>
          </a:xfrm>
          <a:prstGeom prst="rect">
            <a:avLst/>
          </a:prstGeom>
          <a:noFill/>
        </p:spPr>
        <p:txBody>
          <a:bodyPr wrap="square" rtlCol="0">
            <a:spAutoFit/>
          </a:bodyPr>
          <a:lstStyle/>
          <a:p>
            <a:pPr algn="ctr"/>
            <a:r>
              <a:rPr lang="en-IN" b="1" dirty="0">
                <a:effectLst>
                  <a:outerShdw blurRad="38100" dist="38100" dir="2700000" algn="tl">
                    <a:srgbClr val="000000">
                      <a:alpha val="43137"/>
                    </a:srgbClr>
                  </a:outerShdw>
                </a:effectLst>
                <a:latin typeface="Bahnschrift SemiBold SemiConden" panose="020B0502040204020203" pitchFamily="34" charset="0"/>
                <a:cs typeface="Times New Roman" panose="02020603050405020304" pitchFamily="18" charset="0"/>
              </a:rPr>
              <a:t>Under The </a:t>
            </a:r>
            <a:r>
              <a:rPr lang="en-IN" b="1" dirty="0" err="1">
                <a:effectLst>
                  <a:outerShdw blurRad="38100" dist="38100" dir="2700000" algn="tl">
                    <a:srgbClr val="000000">
                      <a:alpha val="43137"/>
                    </a:srgbClr>
                  </a:outerShdw>
                </a:effectLst>
                <a:latin typeface="Bahnschrift SemiBold SemiConden" panose="020B0502040204020203" pitchFamily="34" charset="0"/>
                <a:cs typeface="Times New Roman" panose="02020603050405020304" pitchFamily="18" charset="0"/>
              </a:rPr>
              <a:t>Guidence</a:t>
            </a:r>
            <a:r>
              <a:rPr lang="en-IN" b="1" dirty="0">
                <a:effectLst>
                  <a:outerShdw blurRad="38100" dist="38100" dir="2700000" algn="tl">
                    <a:srgbClr val="000000">
                      <a:alpha val="43137"/>
                    </a:srgbClr>
                  </a:outerShdw>
                </a:effectLst>
                <a:latin typeface="Bahnschrift SemiBold SemiConden" panose="020B0502040204020203" pitchFamily="34" charset="0"/>
                <a:cs typeface="Times New Roman" panose="02020603050405020304" pitchFamily="18" charset="0"/>
              </a:rPr>
              <a:t> of:</a:t>
            </a:r>
          </a:p>
          <a:p>
            <a:pPr algn="ctr"/>
            <a:r>
              <a:rPr lang="en-IN" b="1" dirty="0">
                <a:effectLst>
                  <a:outerShdw blurRad="38100" dist="38100" dir="2700000" algn="tl">
                    <a:srgbClr val="000000">
                      <a:alpha val="43137"/>
                    </a:srgbClr>
                  </a:outerShdw>
                </a:effectLst>
                <a:latin typeface="Bahnschrift SemiBold SemiConden" panose="020B0502040204020203" pitchFamily="34" charset="0"/>
                <a:cs typeface="Times New Roman" panose="02020603050405020304" pitchFamily="18" charset="0"/>
              </a:rPr>
              <a:t>Fathima </a:t>
            </a:r>
            <a:r>
              <a:rPr lang="en-IN" b="1" dirty="0" err="1">
                <a:effectLst>
                  <a:outerShdw blurRad="38100" dist="38100" dir="2700000" algn="tl">
                    <a:srgbClr val="000000">
                      <a:alpha val="43137"/>
                    </a:srgbClr>
                  </a:outerShdw>
                </a:effectLst>
                <a:latin typeface="Bahnschrift SemiBold SemiConden" panose="020B0502040204020203" pitchFamily="34" charset="0"/>
                <a:cs typeface="Times New Roman" panose="02020603050405020304" pitchFamily="18" charset="0"/>
              </a:rPr>
              <a:t>Afroz</a:t>
            </a:r>
            <a:r>
              <a:rPr lang="en-IN" b="1" dirty="0">
                <a:effectLst>
                  <a:outerShdw blurRad="38100" dist="38100" dir="2700000" algn="tl">
                    <a:srgbClr val="000000">
                      <a:alpha val="43137"/>
                    </a:srgbClr>
                  </a:outerShdw>
                </a:effectLst>
                <a:latin typeface="Bahnschrift SemiBold SemiConden" panose="020B0502040204020203" pitchFamily="34" charset="0"/>
                <a:cs typeface="Times New Roman" panose="02020603050405020304" pitchFamily="18" charset="0"/>
              </a:rPr>
              <a:t> Mam</a:t>
            </a:r>
          </a:p>
          <a:p>
            <a:endParaRPr lang="en-IN" dirty="0"/>
          </a:p>
        </p:txBody>
      </p:sp>
      <p:sp>
        <p:nvSpPr>
          <p:cNvPr id="6" name="TextBox 5">
            <a:extLst>
              <a:ext uri="{FF2B5EF4-FFF2-40B4-BE49-F238E27FC236}">
                <a16:creationId xmlns:a16="http://schemas.microsoft.com/office/drawing/2014/main" id="{533A5356-E989-43FF-B539-444D89410521}"/>
              </a:ext>
            </a:extLst>
          </p:cNvPr>
          <p:cNvSpPr txBox="1"/>
          <p:nvPr/>
        </p:nvSpPr>
        <p:spPr>
          <a:xfrm>
            <a:off x="7915835" y="5862917"/>
            <a:ext cx="3048000" cy="646331"/>
          </a:xfrm>
          <a:prstGeom prst="rect">
            <a:avLst/>
          </a:prstGeom>
          <a:noFill/>
        </p:spPr>
        <p:txBody>
          <a:bodyPr wrap="square" rtlCol="0">
            <a:spAutoFit/>
          </a:bodyPr>
          <a:lstStyle/>
          <a:p>
            <a:pPr algn="ctr"/>
            <a:r>
              <a:rPr lang="en-IN" b="1" dirty="0">
                <a:effectLst>
                  <a:outerShdw blurRad="38100" dist="38100" dir="2700000" algn="tl">
                    <a:srgbClr val="000000">
                      <a:alpha val="43137"/>
                    </a:srgbClr>
                  </a:outerShdw>
                </a:effectLst>
                <a:latin typeface="Bahnschrift Light SemiCondensed" panose="020B0502040204020203" pitchFamily="34" charset="0"/>
                <a:cs typeface="Times New Roman" panose="02020603050405020304" pitchFamily="18" charset="0"/>
              </a:rPr>
              <a:t>Presented By:</a:t>
            </a:r>
          </a:p>
          <a:p>
            <a:pPr algn="ctr"/>
            <a:r>
              <a:rPr lang="en-US" b="1" dirty="0">
                <a:effectLst>
                  <a:outerShdw blurRad="38100" dist="38100" dir="2700000" algn="tl">
                    <a:srgbClr val="000000">
                      <a:alpha val="43137"/>
                    </a:srgbClr>
                  </a:outerShdw>
                </a:effectLst>
                <a:latin typeface="Bahnschrift Light SemiCondensed" panose="020B0502040204020203" pitchFamily="34" charset="0"/>
                <a:cs typeface="Times New Roman" panose="02020603050405020304" pitchFamily="18" charset="0"/>
              </a:rPr>
              <a:t>M</a:t>
            </a:r>
            <a:r>
              <a:rPr lang="en-IN" b="1" dirty="0" err="1">
                <a:effectLst>
                  <a:outerShdw blurRad="38100" dist="38100" dir="2700000" algn="tl">
                    <a:srgbClr val="000000">
                      <a:alpha val="43137"/>
                    </a:srgbClr>
                  </a:outerShdw>
                </a:effectLst>
                <a:latin typeface="Bahnschrift Light SemiCondensed" panose="020B0502040204020203" pitchFamily="34" charset="0"/>
                <a:cs typeface="Times New Roman" panose="02020603050405020304" pitchFamily="18" charset="0"/>
              </a:rPr>
              <a:t>uhammed</a:t>
            </a:r>
            <a:r>
              <a:rPr lang="en-IN" b="1" dirty="0">
                <a:effectLst>
                  <a:outerShdw blurRad="38100" dist="38100" dir="2700000" algn="tl">
                    <a:srgbClr val="000000">
                      <a:alpha val="43137"/>
                    </a:srgbClr>
                  </a:outerShdw>
                </a:effectLst>
                <a:latin typeface="Bahnschrift Light SemiCondensed" panose="020B0502040204020203" pitchFamily="34" charset="0"/>
                <a:cs typeface="Times New Roman" panose="02020603050405020304" pitchFamily="18" charset="0"/>
              </a:rPr>
              <a:t> </a:t>
            </a:r>
            <a:r>
              <a:rPr lang="en-IN" b="1" dirty="0" err="1">
                <a:effectLst>
                  <a:outerShdw blurRad="38100" dist="38100" dir="2700000" algn="tl">
                    <a:srgbClr val="000000">
                      <a:alpha val="43137"/>
                    </a:srgbClr>
                  </a:outerShdw>
                </a:effectLst>
                <a:latin typeface="Bahnschrift Light SemiCondensed" panose="020B0502040204020203" pitchFamily="34" charset="0"/>
                <a:cs typeface="Times New Roman" panose="02020603050405020304" pitchFamily="18" charset="0"/>
              </a:rPr>
              <a:t>Shaheel</a:t>
            </a:r>
            <a:endParaRPr lang="en-IN" b="1" dirty="0">
              <a:effectLst>
                <a:outerShdw blurRad="38100" dist="38100" dir="2700000" algn="tl">
                  <a:srgbClr val="000000">
                    <a:alpha val="43137"/>
                  </a:srgbClr>
                </a:outerShdw>
              </a:effectLst>
              <a:latin typeface="Bahnschrift Light SemiCondensed"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3677634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fade">
                                      <p:cBhvr>
                                        <p:cTn id="30" dur="500"/>
                                        <p:tgtEl>
                                          <p:spTgt spid="6">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fade">
                                      <p:cBhvr>
                                        <p:cTn id="33"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CD1127-FB9E-4C16-9E9A-AE64FE664A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5289176" cy="6858000"/>
          </a:xfrm>
        </p:spPr>
      </p:pic>
      <p:sp>
        <p:nvSpPr>
          <p:cNvPr id="7" name="Rectangle 6">
            <a:extLst>
              <a:ext uri="{FF2B5EF4-FFF2-40B4-BE49-F238E27FC236}">
                <a16:creationId xmlns:a16="http://schemas.microsoft.com/office/drawing/2014/main" id="{04A666FE-AEF4-464C-A912-CA71067CAF6C}"/>
              </a:ext>
            </a:extLst>
          </p:cNvPr>
          <p:cNvSpPr/>
          <p:nvPr/>
        </p:nvSpPr>
        <p:spPr>
          <a:xfrm>
            <a:off x="448235" y="5163671"/>
            <a:ext cx="10213535" cy="923330"/>
          </a:xfrm>
          <a:prstGeom prst="rect">
            <a:avLst/>
          </a:prstGeom>
        </p:spPr>
        <p:txBody>
          <a:bodyPr wrap="square">
            <a:spAutoFit/>
          </a:bodyPr>
          <a:lstStyle/>
          <a:p>
            <a:r>
              <a:rPr lang="en-US" dirty="0"/>
              <a:t>The bar graph illustrates the count of people from different nationalities, with China having the highest count, followed by Indonesia, Russia, Philippines, Brazil, Portugal, Poland, France, Sweden, and the United States. Each nationality is represented by a different color.</a:t>
            </a:r>
            <a:endParaRPr lang="en-IN" dirty="0"/>
          </a:p>
        </p:txBody>
      </p:sp>
      <p:pic>
        <p:nvPicPr>
          <p:cNvPr id="2" name="Picture 1">
            <a:extLst>
              <a:ext uri="{FF2B5EF4-FFF2-40B4-BE49-F238E27FC236}">
                <a16:creationId xmlns:a16="http://schemas.microsoft.com/office/drawing/2014/main" id="{AB7CECE1-4A56-478E-B3E2-0BAC3787FA9F}"/>
              </a:ext>
            </a:extLst>
          </p:cNvPr>
          <p:cNvPicPr>
            <a:picLocks noChangeAspect="1"/>
          </p:cNvPicPr>
          <p:nvPr/>
        </p:nvPicPr>
        <p:blipFill rotWithShape="1">
          <a:blip r:embed="rId3"/>
          <a:srcRect t="17564" b="8076"/>
          <a:stretch/>
        </p:blipFill>
        <p:spPr>
          <a:xfrm>
            <a:off x="580553" y="967265"/>
            <a:ext cx="9684036" cy="3854823"/>
          </a:xfrm>
          <a:prstGeom prst="rect">
            <a:avLst/>
          </a:prstGeom>
        </p:spPr>
      </p:pic>
      <p:pic>
        <p:nvPicPr>
          <p:cNvPr id="6" name="Picture 5">
            <a:extLst>
              <a:ext uri="{FF2B5EF4-FFF2-40B4-BE49-F238E27FC236}">
                <a16:creationId xmlns:a16="http://schemas.microsoft.com/office/drawing/2014/main" id="{9ABCE0A2-961A-4D28-B4D8-0C64D1A44581}"/>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3468421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3BB78-BBFE-4265-AB31-AE6541A76FD7}"/>
              </a:ext>
            </a:extLst>
          </p:cNvPr>
          <p:cNvSpPr>
            <a:spLocks noGrp="1"/>
          </p:cNvSpPr>
          <p:nvPr>
            <p:ph type="title"/>
          </p:nvPr>
        </p:nvSpPr>
        <p:spPr>
          <a:xfrm>
            <a:off x="-71719" y="5119895"/>
            <a:ext cx="12487835" cy="1342466"/>
          </a:xfrm>
        </p:spPr>
        <p:txBody>
          <a:bodyPr>
            <a:noAutofit/>
          </a:bodyPr>
          <a:lstStyle/>
          <a:p>
            <a:r>
              <a:rPr lang="en-US" sz="2000" dirty="0"/>
              <a:t>The bar graph shows the count of people from various nationalities. French Southern Territories, Svalbard and Jan Mayen, and Saint Helena have the highest counts at 2 each, while Jersey, Norfolk Island, Sint Maarten, Saint Martin, Cook Islands, and Cocos Islands all have a count of 1. This visual representation highlights the distribution of individuals from these specific nationalities.</a:t>
            </a:r>
            <a:endParaRPr lang="en-IN" sz="2000" dirty="0"/>
          </a:p>
        </p:txBody>
      </p:sp>
      <p:pic>
        <p:nvPicPr>
          <p:cNvPr id="5" name="Content Placeholder 4">
            <a:extLst>
              <a:ext uri="{FF2B5EF4-FFF2-40B4-BE49-F238E27FC236}">
                <a16:creationId xmlns:a16="http://schemas.microsoft.com/office/drawing/2014/main" id="{121FD0DE-BA3C-4EBF-83EF-E98BDE68C5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589059" cy="6858000"/>
          </a:xfrm>
        </p:spPr>
      </p:pic>
      <p:pic>
        <p:nvPicPr>
          <p:cNvPr id="4" name="Content Placeholder 4">
            <a:extLst>
              <a:ext uri="{FF2B5EF4-FFF2-40B4-BE49-F238E27FC236}">
                <a16:creationId xmlns:a16="http://schemas.microsoft.com/office/drawing/2014/main" id="{482CF502-50F2-416F-8518-91015E9365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0"/>
            <a:ext cx="6589059" cy="6858000"/>
          </a:xfrm>
        </p:spPr>
      </p:pic>
      <p:pic>
        <p:nvPicPr>
          <p:cNvPr id="3" name="Picture 2">
            <a:extLst>
              <a:ext uri="{FF2B5EF4-FFF2-40B4-BE49-F238E27FC236}">
                <a16:creationId xmlns:a16="http://schemas.microsoft.com/office/drawing/2014/main" id="{AE4AFC1E-0C36-4EEF-9275-683D7EAE8DBD}"/>
              </a:ext>
            </a:extLst>
          </p:cNvPr>
          <p:cNvPicPr>
            <a:picLocks noChangeAspect="1"/>
          </p:cNvPicPr>
          <p:nvPr/>
        </p:nvPicPr>
        <p:blipFill rotWithShape="1">
          <a:blip r:embed="rId3"/>
          <a:srcRect t="15419"/>
          <a:stretch/>
        </p:blipFill>
        <p:spPr>
          <a:xfrm>
            <a:off x="-71719" y="718227"/>
            <a:ext cx="12299577" cy="4354674"/>
          </a:xfrm>
          <a:prstGeom prst="rect">
            <a:avLst/>
          </a:prstGeom>
        </p:spPr>
      </p:pic>
      <p:pic>
        <p:nvPicPr>
          <p:cNvPr id="6" name="Picture 5">
            <a:extLst>
              <a:ext uri="{FF2B5EF4-FFF2-40B4-BE49-F238E27FC236}">
                <a16:creationId xmlns:a16="http://schemas.microsoft.com/office/drawing/2014/main" id="{D2BB5187-CDB0-47EF-BD2D-139A1F034DDF}"/>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194997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28403B7-5AA7-4950-8F25-9264009880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347012" cy="6858000"/>
          </a:xfrm>
        </p:spPr>
      </p:pic>
      <p:sp>
        <p:nvSpPr>
          <p:cNvPr id="6" name="Rectangle 5">
            <a:extLst>
              <a:ext uri="{FF2B5EF4-FFF2-40B4-BE49-F238E27FC236}">
                <a16:creationId xmlns:a16="http://schemas.microsoft.com/office/drawing/2014/main" id="{B20FA50A-4524-4066-AAC1-1DDBAE203312}"/>
              </a:ext>
            </a:extLst>
          </p:cNvPr>
          <p:cNvSpPr/>
          <p:nvPr/>
        </p:nvSpPr>
        <p:spPr>
          <a:xfrm>
            <a:off x="0" y="5428600"/>
            <a:ext cx="12182498" cy="1200329"/>
          </a:xfrm>
          <a:prstGeom prst="rect">
            <a:avLst/>
          </a:prstGeom>
        </p:spPr>
        <p:txBody>
          <a:bodyPr wrap="square">
            <a:spAutoFit/>
          </a:bodyPr>
          <a:lstStyle/>
          <a:p>
            <a:r>
              <a:rPr lang="en-US" dirty="0"/>
              <a:t>The bar graph presents the count of various nationalities, with French Southern Territories, Svalbard and Jan Mayen, and Saint Helena having the highest counts at 2 each. Jersey, Norfolk Island, Sint Maarten, Saint Martin, Cook Islands, and Cocos Islands each have a count of 1. This graph highlights the distribution of individuals from these specific nationalities.</a:t>
            </a:r>
            <a:endParaRPr lang="en-IN" dirty="0"/>
          </a:p>
        </p:txBody>
      </p:sp>
      <p:pic>
        <p:nvPicPr>
          <p:cNvPr id="2" name="Picture 1">
            <a:extLst>
              <a:ext uri="{FF2B5EF4-FFF2-40B4-BE49-F238E27FC236}">
                <a16:creationId xmlns:a16="http://schemas.microsoft.com/office/drawing/2014/main" id="{91FA2658-65D4-4D9C-8295-CA47FB60B6A9}"/>
              </a:ext>
            </a:extLst>
          </p:cNvPr>
          <p:cNvPicPr>
            <a:picLocks noChangeAspect="1"/>
          </p:cNvPicPr>
          <p:nvPr/>
        </p:nvPicPr>
        <p:blipFill rotWithShape="1">
          <a:blip r:embed="rId3"/>
          <a:srcRect t="16209"/>
          <a:stretch/>
        </p:blipFill>
        <p:spPr>
          <a:xfrm>
            <a:off x="347472" y="-205609"/>
            <a:ext cx="10130118" cy="5277123"/>
          </a:xfrm>
          <a:prstGeom prst="rect">
            <a:avLst/>
          </a:prstGeom>
        </p:spPr>
      </p:pic>
      <p:pic>
        <p:nvPicPr>
          <p:cNvPr id="7" name="Picture 6">
            <a:extLst>
              <a:ext uri="{FF2B5EF4-FFF2-40B4-BE49-F238E27FC236}">
                <a16:creationId xmlns:a16="http://schemas.microsoft.com/office/drawing/2014/main" id="{FAB96DB2-E23C-4A39-8398-86A46C08F88E}"/>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2167803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A5DA-441B-47D1-8463-EE912399C15A}"/>
              </a:ext>
            </a:extLst>
          </p:cNvPr>
          <p:cNvSpPr>
            <a:spLocks noGrp="1"/>
          </p:cNvSpPr>
          <p:nvPr>
            <p:ph type="title"/>
          </p:nvPr>
        </p:nvSpPr>
        <p:spPr>
          <a:xfrm>
            <a:off x="591671" y="5782235"/>
            <a:ext cx="11600329" cy="1325563"/>
          </a:xfrm>
        </p:spPr>
        <p:txBody>
          <a:bodyPr>
            <a:normAutofit/>
          </a:bodyPr>
          <a:lstStyle/>
          <a:p>
            <a:r>
              <a:rPr lang="en-US" sz="2000" dirty="0"/>
              <a:t>The bar chart displays the distribution of passengers by gender, showing an almost equal number of female and male passengers, indicating a balanced gender distribution.</a:t>
            </a:r>
            <a:endParaRPr lang="en-IN" sz="2000" dirty="0"/>
          </a:p>
        </p:txBody>
      </p:sp>
      <p:pic>
        <p:nvPicPr>
          <p:cNvPr id="5" name="Content Placeholder 4">
            <a:extLst>
              <a:ext uri="{FF2B5EF4-FFF2-40B4-BE49-F238E27FC236}">
                <a16:creationId xmlns:a16="http://schemas.microsoft.com/office/drawing/2014/main" id="{E8CCB1E7-BD6D-4431-BBAA-A4F06065A9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1718"/>
            <a:ext cx="7001435" cy="6840071"/>
          </a:xfrm>
        </p:spPr>
      </p:pic>
      <p:pic>
        <p:nvPicPr>
          <p:cNvPr id="3" name="Picture 2">
            <a:extLst>
              <a:ext uri="{FF2B5EF4-FFF2-40B4-BE49-F238E27FC236}">
                <a16:creationId xmlns:a16="http://schemas.microsoft.com/office/drawing/2014/main" id="{BA866CED-E196-4A46-A22D-B3ABFA515C16}"/>
              </a:ext>
            </a:extLst>
          </p:cNvPr>
          <p:cNvPicPr>
            <a:picLocks noChangeAspect="1"/>
          </p:cNvPicPr>
          <p:nvPr/>
        </p:nvPicPr>
        <p:blipFill rotWithShape="1">
          <a:blip r:embed="rId3"/>
          <a:srcRect l="2823" t="5027" r="16262"/>
          <a:stretch/>
        </p:blipFill>
        <p:spPr>
          <a:xfrm>
            <a:off x="2259106" y="-71718"/>
            <a:ext cx="7342094" cy="5710518"/>
          </a:xfrm>
          <a:prstGeom prst="rect">
            <a:avLst/>
          </a:prstGeom>
        </p:spPr>
      </p:pic>
      <p:pic>
        <p:nvPicPr>
          <p:cNvPr id="6" name="Picture 5">
            <a:extLst>
              <a:ext uri="{FF2B5EF4-FFF2-40B4-BE49-F238E27FC236}">
                <a16:creationId xmlns:a16="http://schemas.microsoft.com/office/drawing/2014/main" id="{F1CED7F1-0FA0-43A5-B13E-B41354F76295}"/>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941698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BD53D-1998-4B03-8ABE-4FFB6FA0AF5B}"/>
              </a:ext>
            </a:extLst>
          </p:cNvPr>
          <p:cNvSpPr>
            <a:spLocks noGrp="1"/>
          </p:cNvSpPr>
          <p:nvPr>
            <p:ph type="title"/>
          </p:nvPr>
        </p:nvSpPr>
        <p:spPr>
          <a:xfrm>
            <a:off x="-98611" y="5758703"/>
            <a:ext cx="12583668" cy="925606"/>
          </a:xfrm>
        </p:spPr>
        <p:txBody>
          <a:bodyPr>
            <a:noAutofit/>
          </a:bodyPr>
          <a:lstStyle/>
          <a:p>
            <a:r>
              <a:rPr lang="en-US" sz="2000" dirty="0"/>
              <a:t>The histogram shows the age distribution of passengers, with ages ranging from 0 to 80+. It reveals a relatively even distribution between ages 20 and 80, with slight decreases in the very young (below 20) and very old (80+) age groups. This indicates a balanced age distribution with most passengers being adults.</a:t>
            </a:r>
            <a:br>
              <a:rPr lang="en-US" sz="2000" dirty="0"/>
            </a:br>
            <a:endParaRPr lang="en-IN" sz="2000" dirty="0"/>
          </a:p>
        </p:txBody>
      </p:sp>
      <p:pic>
        <p:nvPicPr>
          <p:cNvPr id="5" name="Content Placeholder 4">
            <a:extLst>
              <a:ext uri="{FF2B5EF4-FFF2-40B4-BE49-F238E27FC236}">
                <a16:creationId xmlns:a16="http://schemas.microsoft.com/office/drawing/2014/main" id="{300B7CC7-7AB6-40D3-A7AA-6E61C383F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445624" cy="6858000"/>
          </a:xfrm>
        </p:spPr>
      </p:pic>
      <p:pic>
        <p:nvPicPr>
          <p:cNvPr id="3" name="Picture 2">
            <a:extLst>
              <a:ext uri="{FF2B5EF4-FFF2-40B4-BE49-F238E27FC236}">
                <a16:creationId xmlns:a16="http://schemas.microsoft.com/office/drawing/2014/main" id="{677300E7-0913-47E0-BD5D-E38C1FDDAB09}"/>
              </a:ext>
            </a:extLst>
          </p:cNvPr>
          <p:cNvPicPr>
            <a:picLocks noChangeAspect="1"/>
          </p:cNvPicPr>
          <p:nvPr/>
        </p:nvPicPr>
        <p:blipFill>
          <a:blip r:embed="rId3"/>
          <a:stretch>
            <a:fillRect/>
          </a:stretch>
        </p:blipFill>
        <p:spPr>
          <a:xfrm>
            <a:off x="2110224" y="-98611"/>
            <a:ext cx="6443473" cy="5683624"/>
          </a:xfrm>
          <a:prstGeom prst="rect">
            <a:avLst/>
          </a:prstGeom>
        </p:spPr>
      </p:pic>
      <p:pic>
        <p:nvPicPr>
          <p:cNvPr id="6" name="Picture 5">
            <a:extLst>
              <a:ext uri="{FF2B5EF4-FFF2-40B4-BE49-F238E27FC236}">
                <a16:creationId xmlns:a16="http://schemas.microsoft.com/office/drawing/2014/main" id="{D96151DB-A37E-457E-92B2-CACC42C87DA0}"/>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270381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B54DD-B72D-43EC-9824-1DBF887BCD64}"/>
              </a:ext>
            </a:extLst>
          </p:cNvPr>
          <p:cNvSpPr>
            <a:spLocks noGrp="1"/>
          </p:cNvSpPr>
          <p:nvPr>
            <p:ph type="title"/>
          </p:nvPr>
        </p:nvSpPr>
        <p:spPr>
          <a:xfrm>
            <a:off x="-49757" y="5792414"/>
            <a:ext cx="12192000" cy="1325563"/>
          </a:xfrm>
        </p:spPr>
        <p:txBody>
          <a:bodyPr>
            <a:normAutofit/>
          </a:bodyPr>
          <a:lstStyle/>
          <a:p>
            <a:r>
              <a:rPr lang="en-US" sz="2000" dirty="0"/>
              <a:t>The bar graph shows the top 10 passenger nationalities, ranked by the number of passengers. China has the highest count, followed by other countries in descending order. This graph highlights the most represented nationalities among the passengers, with China being the clear leader.</a:t>
            </a:r>
            <a:br>
              <a:rPr lang="en-US" sz="2000" dirty="0"/>
            </a:br>
            <a:endParaRPr lang="en-IN" sz="2000" dirty="0"/>
          </a:p>
        </p:txBody>
      </p:sp>
      <p:pic>
        <p:nvPicPr>
          <p:cNvPr id="5" name="Content Placeholder 4">
            <a:extLst>
              <a:ext uri="{FF2B5EF4-FFF2-40B4-BE49-F238E27FC236}">
                <a16:creationId xmlns:a16="http://schemas.microsoft.com/office/drawing/2014/main" id="{07F806C3-25B1-4F8B-9D5D-CED6EC9FF2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16286"/>
            <a:ext cx="6265926" cy="4351338"/>
          </a:xfrm>
        </p:spPr>
      </p:pic>
      <p:pic>
        <p:nvPicPr>
          <p:cNvPr id="7" name="Picture 6">
            <a:extLst>
              <a:ext uri="{FF2B5EF4-FFF2-40B4-BE49-F238E27FC236}">
                <a16:creationId xmlns:a16="http://schemas.microsoft.com/office/drawing/2014/main" id="{360101B1-6875-49C0-93DB-0E161957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542" y="-89647"/>
            <a:ext cx="5911773" cy="5710518"/>
          </a:xfrm>
          <a:prstGeom prst="rect">
            <a:avLst/>
          </a:prstGeom>
        </p:spPr>
      </p:pic>
      <p:pic>
        <p:nvPicPr>
          <p:cNvPr id="3" name="Picture 2">
            <a:extLst>
              <a:ext uri="{FF2B5EF4-FFF2-40B4-BE49-F238E27FC236}">
                <a16:creationId xmlns:a16="http://schemas.microsoft.com/office/drawing/2014/main" id="{71F131B8-DCE2-4705-8893-B9BD3A79EAD1}"/>
              </a:ext>
            </a:extLst>
          </p:cNvPr>
          <p:cNvPicPr>
            <a:picLocks noChangeAspect="1"/>
          </p:cNvPicPr>
          <p:nvPr/>
        </p:nvPicPr>
        <p:blipFill>
          <a:blip r:embed="rId4"/>
          <a:stretch>
            <a:fillRect/>
          </a:stretch>
        </p:blipFill>
        <p:spPr>
          <a:xfrm>
            <a:off x="-85616" y="-89648"/>
            <a:ext cx="6441592" cy="5710518"/>
          </a:xfrm>
          <a:prstGeom prst="rect">
            <a:avLst/>
          </a:prstGeom>
        </p:spPr>
      </p:pic>
    </p:spTree>
    <p:extLst>
      <p:ext uri="{BB962C8B-B14F-4D97-AF65-F5344CB8AC3E}">
        <p14:creationId xmlns:p14="http://schemas.microsoft.com/office/powerpoint/2010/main" val="2008816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2A37C-D647-4506-A4FC-1AA33D6A143D}"/>
              </a:ext>
            </a:extLst>
          </p:cNvPr>
          <p:cNvSpPr>
            <a:spLocks noGrp="1"/>
          </p:cNvSpPr>
          <p:nvPr>
            <p:ph type="title"/>
          </p:nvPr>
        </p:nvSpPr>
        <p:spPr>
          <a:xfrm>
            <a:off x="-165634" y="5631534"/>
            <a:ext cx="12629950" cy="1290919"/>
          </a:xfrm>
        </p:spPr>
        <p:txBody>
          <a:bodyPr>
            <a:normAutofit fontScale="90000"/>
          </a:bodyPr>
          <a:lstStyle/>
          <a:p>
            <a:r>
              <a:rPr lang="en-US" sz="2000" dirty="0"/>
              <a:t>The bar graph displays the top 10 passenger nationalities by count, with China having the highest number of passengers. The graph includes latitude and longitude coordinates for some countries, providing geographic context. Missing coordinates indicate unavailable data. This graph highlights China's lead and offers a visual representation of the most represented nationalities among passengers.</a:t>
            </a:r>
            <a:br>
              <a:rPr lang="en-US" sz="2000" dirty="0"/>
            </a:br>
            <a:endParaRPr lang="en-IN" sz="2000" dirty="0"/>
          </a:p>
        </p:txBody>
      </p:sp>
      <p:pic>
        <p:nvPicPr>
          <p:cNvPr id="5" name="Content Placeholder 4">
            <a:extLst>
              <a:ext uri="{FF2B5EF4-FFF2-40B4-BE49-F238E27FC236}">
                <a16:creationId xmlns:a16="http://schemas.microsoft.com/office/drawing/2014/main" id="{EE953388-AD01-479E-8653-CDD2844B80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559" y="-1"/>
            <a:ext cx="6482220" cy="6072507"/>
          </a:xfrm>
        </p:spPr>
      </p:pic>
      <p:pic>
        <p:nvPicPr>
          <p:cNvPr id="3" name="Picture 2">
            <a:extLst>
              <a:ext uri="{FF2B5EF4-FFF2-40B4-BE49-F238E27FC236}">
                <a16:creationId xmlns:a16="http://schemas.microsoft.com/office/drawing/2014/main" id="{16256AAF-8360-49D7-971E-7131CBE5755A}"/>
              </a:ext>
            </a:extLst>
          </p:cNvPr>
          <p:cNvPicPr>
            <a:picLocks noChangeAspect="1"/>
          </p:cNvPicPr>
          <p:nvPr/>
        </p:nvPicPr>
        <p:blipFill>
          <a:blip r:embed="rId3"/>
          <a:stretch>
            <a:fillRect/>
          </a:stretch>
        </p:blipFill>
        <p:spPr>
          <a:xfrm>
            <a:off x="2201272" y="-71718"/>
            <a:ext cx="6480610" cy="5558118"/>
          </a:xfrm>
          <a:prstGeom prst="rect">
            <a:avLst/>
          </a:prstGeom>
        </p:spPr>
      </p:pic>
      <p:pic>
        <p:nvPicPr>
          <p:cNvPr id="6" name="Picture 5">
            <a:extLst>
              <a:ext uri="{FF2B5EF4-FFF2-40B4-BE49-F238E27FC236}">
                <a16:creationId xmlns:a16="http://schemas.microsoft.com/office/drawing/2014/main" id="{EED7E3F0-5382-4BDC-A681-F52080E5B223}"/>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3380921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04DF35-0C13-4569-9542-F669ACA2BB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6368914" cy="6812280"/>
          </a:xfrm>
        </p:spPr>
      </p:pic>
      <p:sp>
        <p:nvSpPr>
          <p:cNvPr id="6" name="Rectangle 5">
            <a:extLst>
              <a:ext uri="{FF2B5EF4-FFF2-40B4-BE49-F238E27FC236}">
                <a16:creationId xmlns:a16="http://schemas.microsoft.com/office/drawing/2014/main" id="{9FE35582-7BF1-40C9-930D-48AFFD0DBB3C}"/>
              </a:ext>
            </a:extLst>
          </p:cNvPr>
          <p:cNvSpPr/>
          <p:nvPr/>
        </p:nvSpPr>
        <p:spPr>
          <a:xfrm>
            <a:off x="-125505" y="4979918"/>
            <a:ext cx="12317506" cy="923330"/>
          </a:xfrm>
          <a:prstGeom prst="rect">
            <a:avLst/>
          </a:prstGeom>
        </p:spPr>
        <p:txBody>
          <a:bodyPr wrap="square">
            <a:spAutoFit/>
          </a:bodyPr>
          <a:lstStyle/>
          <a:p>
            <a:r>
              <a:rPr lang="en-US" dirty="0"/>
              <a:t>The bar graph illustrates the number of flights per month, with months 1, 3, 5, 6, 7, 8, and 10 showing higher flight numbers, and months 2, 4, 9, 11, and 12 having lower numbers. This indicates fluctuations in flight frequency throughout the year.</a:t>
            </a:r>
            <a:endParaRPr lang="en-IN" dirty="0"/>
          </a:p>
        </p:txBody>
      </p:sp>
      <p:pic>
        <p:nvPicPr>
          <p:cNvPr id="2" name="Picture 1">
            <a:extLst>
              <a:ext uri="{FF2B5EF4-FFF2-40B4-BE49-F238E27FC236}">
                <a16:creationId xmlns:a16="http://schemas.microsoft.com/office/drawing/2014/main" id="{73BC71B8-E298-42B4-8C70-A34C54CE1232}"/>
              </a:ext>
            </a:extLst>
          </p:cNvPr>
          <p:cNvPicPr>
            <a:picLocks noChangeAspect="1"/>
          </p:cNvPicPr>
          <p:nvPr/>
        </p:nvPicPr>
        <p:blipFill>
          <a:blip r:embed="rId3"/>
          <a:stretch>
            <a:fillRect/>
          </a:stretch>
        </p:blipFill>
        <p:spPr>
          <a:xfrm>
            <a:off x="2327858" y="524300"/>
            <a:ext cx="6370872" cy="4326841"/>
          </a:xfrm>
          <a:prstGeom prst="rect">
            <a:avLst/>
          </a:prstGeom>
        </p:spPr>
      </p:pic>
      <p:pic>
        <p:nvPicPr>
          <p:cNvPr id="7" name="Picture 6">
            <a:extLst>
              <a:ext uri="{FF2B5EF4-FFF2-40B4-BE49-F238E27FC236}">
                <a16:creationId xmlns:a16="http://schemas.microsoft.com/office/drawing/2014/main" id="{B98949B1-7CDB-4993-A6FE-2A89B0BF7499}"/>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797040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6C6B2-459B-43F3-9A20-FE52D0177671}"/>
              </a:ext>
            </a:extLst>
          </p:cNvPr>
          <p:cNvSpPr>
            <a:spLocks noGrp="1"/>
          </p:cNvSpPr>
          <p:nvPr>
            <p:ph type="title"/>
          </p:nvPr>
        </p:nvSpPr>
        <p:spPr>
          <a:xfrm>
            <a:off x="-74943" y="5627371"/>
            <a:ext cx="12446237" cy="997548"/>
          </a:xfrm>
        </p:spPr>
        <p:txBody>
          <a:bodyPr>
            <a:normAutofit fontScale="90000"/>
          </a:bodyPr>
          <a:lstStyle/>
          <a:p>
            <a:r>
              <a:rPr lang="en-US" sz="2000" dirty="0"/>
              <a:t>The bar graph shows the number of flight delays per month, indicating relatively consistent delays throughout the year. Months 1 and 5 have slightly more delays, while months 2 and 12 have slightly fewer. Overall, the pattern is stable with minor fluctuations.</a:t>
            </a:r>
            <a:br>
              <a:rPr lang="en-US" sz="2000" dirty="0"/>
            </a:br>
            <a:endParaRPr lang="en-IN" sz="2000" dirty="0"/>
          </a:p>
        </p:txBody>
      </p:sp>
      <p:pic>
        <p:nvPicPr>
          <p:cNvPr id="5" name="Content Placeholder 4">
            <a:extLst>
              <a:ext uri="{FF2B5EF4-FFF2-40B4-BE49-F238E27FC236}">
                <a16:creationId xmlns:a16="http://schemas.microsoft.com/office/drawing/2014/main" id="{6B030690-0BB4-4F16-AAC7-B0A937C2A5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810"/>
            <a:ext cx="6301740" cy="6145530"/>
          </a:xfrm>
        </p:spPr>
      </p:pic>
      <p:pic>
        <p:nvPicPr>
          <p:cNvPr id="3" name="Picture 2">
            <a:extLst>
              <a:ext uri="{FF2B5EF4-FFF2-40B4-BE49-F238E27FC236}">
                <a16:creationId xmlns:a16="http://schemas.microsoft.com/office/drawing/2014/main" id="{8FBCE23B-A3EC-4548-B09E-0A3977424F25}"/>
              </a:ext>
            </a:extLst>
          </p:cNvPr>
          <p:cNvPicPr>
            <a:picLocks noChangeAspect="1"/>
          </p:cNvPicPr>
          <p:nvPr/>
        </p:nvPicPr>
        <p:blipFill>
          <a:blip r:embed="rId3"/>
          <a:stretch>
            <a:fillRect/>
          </a:stretch>
        </p:blipFill>
        <p:spPr>
          <a:xfrm>
            <a:off x="2596539" y="-71718"/>
            <a:ext cx="6301741" cy="5551392"/>
          </a:xfrm>
          <a:prstGeom prst="rect">
            <a:avLst/>
          </a:prstGeom>
        </p:spPr>
      </p:pic>
      <p:pic>
        <p:nvPicPr>
          <p:cNvPr id="6" name="Picture 5">
            <a:extLst>
              <a:ext uri="{FF2B5EF4-FFF2-40B4-BE49-F238E27FC236}">
                <a16:creationId xmlns:a16="http://schemas.microsoft.com/office/drawing/2014/main" id="{35F43A57-EDDB-4D5A-B18F-1829033E383D}"/>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519067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DEEF-131F-4604-B46B-E58B55265FF4}"/>
              </a:ext>
            </a:extLst>
          </p:cNvPr>
          <p:cNvSpPr>
            <a:spLocks noGrp="1"/>
          </p:cNvSpPr>
          <p:nvPr>
            <p:ph type="title"/>
          </p:nvPr>
        </p:nvSpPr>
        <p:spPr>
          <a:xfrm>
            <a:off x="-75725" y="5596031"/>
            <a:ext cx="12343450" cy="2759075"/>
          </a:xfrm>
        </p:spPr>
        <p:txBody>
          <a:bodyPr>
            <a:noAutofit/>
          </a:bodyPr>
          <a:lstStyle/>
          <a:p>
            <a:r>
              <a:rPr lang="en-US" sz="2000" dirty="0"/>
              <a:t>The 100% stacked bar chart shows the flight status (Cancelled, Delayed, On Time) for the top 10 pilots by the number of flights. All bars are entirely red, indicating that 100% of the flights for each of these pilots were on time, with no cancelled or delayed flights reported. This graph highlights the impeccable on-time performance of these top pilots.</a:t>
            </a:r>
            <a:br>
              <a:rPr lang="en-US" sz="2000" dirty="0"/>
            </a:br>
            <a:endParaRPr lang="en-IN" sz="2000" dirty="0"/>
          </a:p>
        </p:txBody>
      </p:sp>
      <p:pic>
        <p:nvPicPr>
          <p:cNvPr id="5" name="Content Placeholder 4">
            <a:extLst>
              <a:ext uri="{FF2B5EF4-FFF2-40B4-BE49-F238E27FC236}">
                <a16:creationId xmlns:a16="http://schemas.microsoft.com/office/drawing/2014/main" id="{0A6DDE9C-4416-444A-A773-1321BDEDBA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890" y="175260"/>
            <a:ext cx="7634290" cy="6019800"/>
          </a:xfrm>
        </p:spPr>
      </p:pic>
      <p:pic>
        <p:nvPicPr>
          <p:cNvPr id="3" name="Picture 2">
            <a:extLst>
              <a:ext uri="{FF2B5EF4-FFF2-40B4-BE49-F238E27FC236}">
                <a16:creationId xmlns:a16="http://schemas.microsoft.com/office/drawing/2014/main" id="{B117152B-F161-4168-8C0E-410541B847D5}"/>
              </a:ext>
            </a:extLst>
          </p:cNvPr>
          <p:cNvPicPr>
            <a:picLocks noChangeAspect="1"/>
          </p:cNvPicPr>
          <p:nvPr/>
        </p:nvPicPr>
        <p:blipFill>
          <a:blip r:embed="rId3"/>
          <a:stretch>
            <a:fillRect/>
          </a:stretch>
        </p:blipFill>
        <p:spPr>
          <a:xfrm>
            <a:off x="2070336" y="-24840"/>
            <a:ext cx="7472593" cy="5620871"/>
          </a:xfrm>
          <a:prstGeom prst="rect">
            <a:avLst/>
          </a:prstGeom>
        </p:spPr>
      </p:pic>
      <p:pic>
        <p:nvPicPr>
          <p:cNvPr id="6" name="Picture 5">
            <a:extLst>
              <a:ext uri="{FF2B5EF4-FFF2-40B4-BE49-F238E27FC236}">
                <a16:creationId xmlns:a16="http://schemas.microsoft.com/office/drawing/2014/main" id="{18AFE82A-539F-42BA-80D1-B4D97E0A749E}"/>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451700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D56B9-EF87-483E-A3D7-94FF4C7A0D11}"/>
              </a:ext>
            </a:extLst>
          </p:cNvPr>
          <p:cNvSpPr>
            <a:spLocks noGrp="1"/>
          </p:cNvSpPr>
          <p:nvPr>
            <p:ph type="title"/>
          </p:nvPr>
        </p:nvSpPr>
        <p:spPr>
          <a:xfrm>
            <a:off x="1732314" y="0"/>
            <a:ext cx="8911687" cy="806824"/>
          </a:xfrm>
        </p:spPr>
        <p:txBody>
          <a:bodyPr/>
          <a:lstStyle/>
          <a:p>
            <a:pPr algn="ctr"/>
            <a:r>
              <a:rPr lang="en-US" sz="4800" b="1" dirty="0"/>
              <a:t>Introduction</a:t>
            </a:r>
            <a:endParaRPr lang="en-IN" sz="4800" b="1" dirty="0"/>
          </a:p>
        </p:txBody>
      </p:sp>
      <p:sp>
        <p:nvSpPr>
          <p:cNvPr id="3" name="Content Placeholder 2">
            <a:extLst>
              <a:ext uri="{FF2B5EF4-FFF2-40B4-BE49-F238E27FC236}">
                <a16:creationId xmlns:a16="http://schemas.microsoft.com/office/drawing/2014/main" id="{C1F7EBAB-34B9-4792-BC07-632E0926F457}"/>
              </a:ext>
            </a:extLst>
          </p:cNvPr>
          <p:cNvSpPr>
            <a:spLocks noGrp="1"/>
          </p:cNvSpPr>
          <p:nvPr>
            <p:ph idx="1"/>
          </p:nvPr>
        </p:nvSpPr>
        <p:spPr>
          <a:xfrm>
            <a:off x="0" y="717176"/>
            <a:ext cx="12048565" cy="5665695"/>
          </a:xfrm>
        </p:spPr>
        <p:txBody>
          <a:bodyPr>
            <a:normAutofit/>
          </a:bodyPr>
          <a:lstStyle/>
          <a:p>
            <a:r>
              <a:rPr lang="en-IN" sz="3600" b="1" u="sng" dirty="0">
                <a:latin typeface="Times New Roman" panose="02020603050405020304" pitchFamily="18" charset="0"/>
                <a:cs typeface="Times New Roman" panose="02020603050405020304" pitchFamily="18" charset="0"/>
              </a:rPr>
              <a:t>Problem statement </a:t>
            </a:r>
            <a:r>
              <a:rPr lang="en-IN" sz="3600" b="1" dirty="0">
                <a:latin typeface="Times New Roman" panose="02020603050405020304" pitchFamily="18" charset="0"/>
                <a:cs typeface="Times New Roman" panose="02020603050405020304" pitchFamily="18" charset="0"/>
              </a:rPr>
              <a:t>:</a:t>
            </a:r>
          </a:p>
          <a:p>
            <a:pPr marL="0" indent="0" algn="just">
              <a:buNone/>
            </a:pPr>
            <a:r>
              <a:rPr lang="en-US" sz="2000" dirty="0">
                <a:latin typeface="+mj-lt"/>
                <a:ea typeface="Cambria" panose="02040503050406030204" pitchFamily="18" charset="0"/>
              </a:rPr>
              <a:t>Flight delays pose significant operational challenges for airlines and inconvenience passengers, leading to increased costs, reduced customer satisfaction, and logistical inefficiencies. Various factors, including weather conditions, air traffic congestion, airline schedules, and operational inefficiencies, contribute to flight delays.</a:t>
            </a:r>
          </a:p>
          <a:p>
            <a:r>
              <a:rPr lang="en-IN" sz="3200" b="1" dirty="0">
                <a:solidFill>
                  <a:schemeClr val="tx1"/>
                </a:solidFill>
              </a:rPr>
              <a:t>Objectives :</a:t>
            </a:r>
          </a:p>
          <a:p>
            <a:pPr>
              <a:buFont typeface="+mj-lt"/>
              <a:buAutoNum type="arabicPeriod"/>
            </a:pPr>
            <a:r>
              <a:rPr lang="en-IN" sz="2000" dirty="0"/>
              <a:t>Predict Flight Delays.</a:t>
            </a:r>
          </a:p>
          <a:p>
            <a:pPr>
              <a:buFont typeface="+mj-lt"/>
              <a:buAutoNum type="arabicPeriod"/>
            </a:pPr>
            <a:r>
              <a:rPr lang="en-US" sz="2000" dirty="0"/>
              <a:t>Identify Key Factors Influencing Delays.</a:t>
            </a:r>
          </a:p>
          <a:p>
            <a:pPr>
              <a:buFont typeface="+mj-lt"/>
              <a:buAutoNum type="arabicPeriod"/>
            </a:pPr>
            <a:r>
              <a:rPr lang="en-IN" sz="2000" dirty="0"/>
              <a:t>Optimize Airline Operations.</a:t>
            </a:r>
          </a:p>
          <a:p>
            <a:pPr>
              <a:buFont typeface="+mj-lt"/>
              <a:buAutoNum type="arabicPeriod"/>
            </a:pPr>
            <a:r>
              <a:rPr lang="en-IN" sz="2000" dirty="0"/>
              <a:t>Forecast Passenger Demand. </a:t>
            </a:r>
          </a:p>
          <a:p>
            <a:pPr>
              <a:buFont typeface="+mj-lt"/>
              <a:buAutoNum type="arabicPeriod"/>
            </a:pPr>
            <a:r>
              <a:rPr lang="en-IN" sz="2000" dirty="0"/>
              <a:t>Improve Customer Experience.</a:t>
            </a:r>
          </a:p>
          <a:p>
            <a:pPr>
              <a:buFont typeface="+mj-lt"/>
              <a:buAutoNum type="arabicPeriod"/>
            </a:pPr>
            <a:r>
              <a:rPr lang="en-US" sz="2000" dirty="0"/>
              <a:t>Develop a Real-Time Prediction System.</a:t>
            </a:r>
            <a:endParaRPr lang="en-IN" sz="2000" dirty="0"/>
          </a:p>
          <a:p>
            <a:endParaRPr lang="en-US" b="1" dirty="0">
              <a:solidFill>
                <a:schemeClr val="tx1"/>
              </a:solidFill>
            </a:endParaRPr>
          </a:p>
          <a:p>
            <a:pPr marL="0" indent="0">
              <a:buNone/>
            </a:pPr>
            <a:endParaRPr lang="en-US" dirty="0"/>
          </a:p>
          <a:p>
            <a:endParaRPr lang="en-IN" dirty="0"/>
          </a:p>
        </p:txBody>
      </p:sp>
      <p:pic>
        <p:nvPicPr>
          <p:cNvPr id="4" name="Picture 3">
            <a:extLst>
              <a:ext uri="{FF2B5EF4-FFF2-40B4-BE49-F238E27FC236}">
                <a16:creationId xmlns:a16="http://schemas.microsoft.com/office/drawing/2014/main" id="{875EA55A-6427-46F5-A52B-5C182831382E}"/>
              </a:ext>
            </a:extLst>
          </p:cNvPr>
          <p:cNvPicPr>
            <a:picLocks noChangeAspect="1"/>
          </p:cNvPicPr>
          <p:nvPr/>
        </p:nvPicPr>
        <p:blipFill>
          <a:blip r:embed="rId2"/>
          <a:stretch>
            <a:fillRect/>
          </a:stretch>
        </p:blipFill>
        <p:spPr>
          <a:xfrm>
            <a:off x="10570323" y="0"/>
            <a:ext cx="1621677" cy="524301"/>
          </a:xfrm>
          <a:prstGeom prst="rect">
            <a:avLst/>
          </a:prstGeom>
        </p:spPr>
      </p:pic>
    </p:spTree>
    <p:extLst>
      <p:ext uri="{BB962C8B-B14F-4D97-AF65-F5344CB8AC3E}">
        <p14:creationId xmlns:p14="http://schemas.microsoft.com/office/powerpoint/2010/main" val="10667251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1A2F7-9C25-4D1C-8BA4-85845CAEC0EB}"/>
              </a:ext>
            </a:extLst>
          </p:cNvPr>
          <p:cNvSpPr>
            <a:spLocks noGrp="1"/>
          </p:cNvSpPr>
          <p:nvPr>
            <p:ph type="title"/>
          </p:nvPr>
        </p:nvSpPr>
        <p:spPr>
          <a:xfrm>
            <a:off x="-122024" y="5060130"/>
            <a:ext cx="12575862" cy="1870746"/>
          </a:xfrm>
        </p:spPr>
        <p:txBody>
          <a:bodyPr>
            <a:normAutofit fontScale="90000"/>
          </a:bodyPr>
          <a:lstStyle/>
          <a:p>
            <a:r>
              <a:rPr lang="en-US" sz="2000" dirty="0"/>
              <a:t>The graph features two separate bar charts.</a:t>
            </a:r>
            <a:br>
              <a:rPr lang="en-US" sz="2000" dirty="0"/>
            </a:br>
            <a:r>
              <a:rPr lang="en-US" sz="2000" b="1" dirty="0"/>
              <a:t>Left Chart (Top Departure Airports):</a:t>
            </a:r>
            <a:r>
              <a:rPr lang="en-US" sz="2000" dirty="0"/>
              <a:t> Displays the top 10 airports by departures, with San Pedro Airport having the highest number.</a:t>
            </a:r>
            <a:br>
              <a:rPr lang="en-US" sz="2000" dirty="0"/>
            </a:br>
            <a:r>
              <a:rPr lang="en-US" sz="2000" b="1" dirty="0"/>
              <a:t>Right Chart (Top Arrival Airports):</a:t>
            </a:r>
            <a:r>
              <a:rPr lang="en-US" sz="2000" dirty="0"/>
              <a:t> Shows the top 10 airports by arrivals, with Johannesburg (JNB) leading significantly.</a:t>
            </a:r>
            <a:br>
              <a:rPr lang="en-US" sz="2000" dirty="0"/>
            </a:br>
            <a:r>
              <a:rPr lang="en-US" sz="2000" dirty="0"/>
              <a:t>The charts highlight the disparity in traffic volume between departures and arrivals, suggesting an imbalance in the dataset.</a:t>
            </a:r>
            <a:br>
              <a:rPr lang="en-US" sz="2000" dirty="0"/>
            </a:br>
            <a:endParaRPr lang="en-IN" sz="2000" dirty="0"/>
          </a:p>
        </p:txBody>
      </p:sp>
      <p:pic>
        <p:nvPicPr>
          <p:cNvPr id="5" name="Content Placeholder 4">
            <a:extLst>
              <a:ext uri="{FF2B5EF4-FFF2-40B4-BE49-F238E27FC236}">
                <a16:creationId xmlns:a16="http://schemas.microsoft.com/office/drawing/2014/main" id="{1267659F-1ECE-412E-885C-AC2425F30B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025" y="0"/>
            <a:ext cx="6736186" cy="6034406"/>
          </a:xfrm>
        </p:spPr>
      </p:pic>
      <p:pic>
        <p:nvPicPr>
          <p:cNvPr id="3" name="Picture 2">
            <a:extLst>
              <a:ext uri="{FF2B5EF4-FFF2-40B4-BE49-F238E27FC236}">
                <a16:creationId xmlns:a16="http://schemas.microsoft.com/office/drawing/2014/main" id="{4B465449-2252-409E-B9F3-71908B4936A6}"/>
              </a:ext>
            </a:extLst>
          </p:cNvPr>
          <p:cNvPicPr>
            <a:picLocks noChangeAspect="1"/>
          </p:cNvPicPr>
          <p:nvPr/>
        </p:nvPicPr>
        <p:blipFill>
          <a:blip r:embed="rId3"/>
          <a:stretch>
            <a:fillRect/>
          </a:stretch>
        </p:blipFill>
        <p:spPr>
          <a:xfrm>
            <a:off x="2117292" y="-71718"/>
            <a:ext cx="6614400" cy="4834292"/>
          </a:xfrm>
          <a:prstGeom prst="rect">
            <a:avLst/>
          </a:prstGeom>
        </p:spPr>
      </p:pic>
      <p:pic>
        <p:nvPicPr>
          <p:cNvPr id="6" name="Picture 5">
            <a:extLst>
              <a:ext uri="{FF2B5EF4-FFF2-40B4-BE49-F238E27FC236}">
                <a16:creationId xmlns:a16="http://schemas.microsoft.com/office/drawing/2014/main" id="{9B7A4F3D-CBAC-42C5-A2EF-A36EC547E073}"/>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2766816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A95C-7037-4843-B66C-BAF312849044}"/>
              </a:ext>
            </a:extLst>
          </p:cNvPr>
          <p:cNvSpPr>
            <a:spLocks noGrp="1"/>
          </p:cNvSpPr>
          <p:nvPr>
            <p:ph type="title"/>
          </p:nvPr>
        </p:nvSpPr>
        <p:spPr>
          <a:xfrm>
            <a:off x="-134931" y="5786718"/>
            <a:ext cx="12477650" cy="1219199"/>
          </a:xfrm>
        </p:spPr>
        <p:txBody>
          <a:bodyPr>
            <a:normAutofit fontScale="90000"/>
          </a:bodyPr>
          <a:lstStyle/>
          <a:p>
            <a:r>
              <a:rPr lang="en-US" sz="2000" dirty="0"/>
              <a:t>The bar graph displays the number of flights per continent, with North America having the highest volume, followed by Asia. Oceania, Europe, Africa, and South America have significantly fewer flights in comparison. This graph highlights the distribution of air traffic across different continents.</a:t>
            </a:r>
            <a:br>
              <a:rPr lang="en-US" sz="2000" dirty="0"/>
            </a:br>
            <a:endParaRPr lang="en-IN" sz="2000" dirty="0"/>
          </a:p>
        </p:txBody>
      </p:sp>
      <p:pic>
        <p:nvPicPr>
          <p:cNvPr id="5" name="Content Placeholder 4">
            <a:extLst>
              <a:ext uri="{FF2B5EF4-FFF2-40B4-BE49-F238E27FC236}">
                <a16:creationId xmlns:a16="http://schemas.microsoft.com/office/drawing/2014/main" id="{C9C7D201-9BC6-48A6-BAED-57D0DB8170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931" y="0"/>
            <a:ext cx="7640631" cy="6324600"/>
          </a:xfrm>
        </p:spPr>
      </p:pic>
      <p:pic>
        <p:nvPicPr>
          <p:cNvPr id="3" name="Picture 2">
            <a:extLst>
              <a:ext uri="{FF2B5EF4-FFF2-40B4-BE49-F238E27FC236}">
                <a16:creationId xmlns:a16="http://schemas.microsoft.com/office/drawing/2014/main" id="{A085E3AB-8843-436E-98D4-142722EE3B8D}"/>
              </a:ext>
            </a:extLst>
          </p:cNvPr>
          <p:cNvPicPr>
            <a:picLocks noChangeAspect="1"/>
          </p:cNvPicPr>
          <p:nvPr/>
        </p:nvPicPr>
        <p:blipFill>
          <a:blip r:embed="rId3"/>
          <a:stretch>
            <a:fillRect/>
          </a:stretch>
        </p:blipFill>
        <p:spPr>
          <a:xfrm>
            <a:off x="1999129" y="-71718"/>
            <a:ext cx="7638950" cy="5665694"/>
          </a:xfrm>
          <a:prstGeom prst="rect">
            <a:avLst/>
          </a:prstGeom>
        </p:spPr>
      </p:pic>
      <p:pic>
        <p:nvPicPr>
          <p:cNvPr id="6" name="Picture 5">
            <a:extLst>
              <a:ext uri="{FF2B5EF4-FFF2-40B4-BE49-F238E27FC236}">
                <a16:creationId xmlns:a16="http://schemas.microsoft.com/office/drawing/2014/main" id="{3DC2FA64-2DFA-49DF-8E25-EAFA7A670007}"/>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1240141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25AC2-9CF8-44B1-B6D7-33E3C6041200}"/>
              </a:ext>
            </a:extLst>
          </p:cNvPr>
          <p:cNvSpPr>
            <a:spLocks noGrp="1"/>
          </p:cNvSpPr>
          <p:nvPr>
            <p:ph type="title"/>
          </p:nvPr>
        </p:nvSpPr>
        <p:spPr>
          <a:xfrm>
            <a:off x="-80682" y="5797412"/>
            <a:ext cx="12308541" cy="1132307"/>
          </a:xfrm>
        </p:spPr>
        <p:txBody>
          <a:bodyPr>
            <a:normAutofit/>
          </a:bodyPr>
          <a:lstStyle/>
          <a:p>
            <a:r>
              <a:rPr lang="en-US" sz="2000" dirty="0"/>
              <a:t>The bar graph displays the top 10 pilots with the most flight delays. Perry </a:t>
            </a:r>
            <a:r>
              <a:rPr lang="en-US" sz="2000" dirty="0" err="1"/>
              <a:t>Burhouse</a:t>
            </a:r>
            <a:r>
              <a:rPr lang="en-US" sz="2000" dirty="0"/>
              <a:t> leads with two delays, while the other nine pilots each have one delay. This graph highlights the delays attributed to these pilots, but doesn't provide information on pilots with fewer delays or the total number of pilots.</a:t>
            </a:r>
            <a:endParaRPr lang="en-IN" sz="2000" dirty="0"/>
          </a:p>
        </p:txBody>
      </p:sp>
      <p:pic>
        <p:nvPicPr>
          <p:cNvPr id="5" name="Content Placeholder 4">
            <a:extLst>
              <a:ext uri="{FF2B5EF4-FFF2-40B4-BE49-F238E27FC236}">
                <a16:creationId xmlns:a16="http://schemas.microsoft.com/office/drawing/2014/main" id="{C8817F29-BA05-478E-A6BB-955028FA47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391400" cy="4351338"/>
          </a:xfrm>
        </p:spPr>
      </p:pic>
      <p:pic>
        <p:nvPicPr>
          <p:cNvPr id="3" name="Picture 2">
            <a:extLst>
              <a:ext uri="{FF2B5EF4-FFF2-40B4-BE49-F238E27FC236}">
                <a16:creationId xmlns:a16="http://schemas.microsoft.com/office/drawing/2014/main" id="{921A9825-1C39-4652-9172-6D934F679FA9}"/>
              </a:ext>
            </a:extLst>
          </p:cNvPr>
          <p:cNvPicPr>
            <a:picLocks noChangeAspect="1"/>
          </p:cNvPicPr>
          <p:nvPr/>
        </p:nvPicPr>
        <p:blipFill>
          <a:blip r:embed="rId3"/>
          <a:stretch>
            <a:fillRect/>
          </a:stretch>
        </p:blipFill>
        <p:spPr>
          <a:xfrm>
            <a:off x="2093656" y="-80681"/>
            <a:ext cx="7395089" cy="5878093"/>
          </a:xfrm>
          <a:prstGeom prst="rect">
            <a:avLst/>
          </a:prstGeom>
        </p:spPr>
      </p:pic>
      <p:pic>
        <p:nvPicPr>
          <p:cNvPr id="6" name="Picture 5">
            <a:extLst>
              <a:ext uri="{FF2B5EF4-FFF2-40B4-BE49-F238E27FC236}">
                <a16:creationId xmlns:a16="http://schemas.microsoft.com/office/drawing/2014/main" id="{55AD721C-DF09-4A7B-8BAC-9A02A7595DB6}"/>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3448995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02952-DF6B-42DD-B272-BF7D460FE35F}"/>
              </a:ext>
            </a:extLst>
          </p:cNvPr>
          <p:cNvSpPr>
            <a:spLocks noGrp="1"/>
          </p:cNvSpPr>
          <p:nvPr>
            <p:ph type="title"/>
          </p:nvPr>
        </p:nvSpPr>
        <p:spPr>
          <a:xfrm>
            <a:off x="-80682" y="5546690"/>
            <a:ext cx="12308541" cy="1472674"/>
          </a:xfrm>
        </p:spPr>
        <p:txBody>
          <a:bodyPr>
            <a:normAutofit fontScale="90000"/>
          </a:bodyPr>
          <a:lstStyle/>
          <a:p>
            <a:r>
              <a:rPr lang="en-US" sz="2000" dirty="0"/>
              <a:t>The bar graph titled "Top 10 Nationalities with Most Flight Delays" shows that China has the highest number of delays, nearly 6000, followed by Indonesia with around 3500 delays. The other nationalities, including Russia, Philippines, Brazil, Portugal, Poland, France, Sweden, and the United States, have significantly fewer delays. This highlights the disparities in flight delays experienced by passengers from different countries.</a:t>
            </a:r>
            <a:endParaRPr lang="en-IN" sz="2000" dirty="0"/>
          </a:p>
        </p:txBody>
      </p:sp>
      <p:pic>
        <p:nvPicPr>
          <p:cNvPr id="5" name="Content Placeholder 4">
            <a:extLst>
              <a:ext uri="{FF2B5EF4-FFF2-40B4-BE49-F238E27FC236}">
                <a16:creationId xmlns:a16="http://schemas.microsoft.com/office/drawing/2014/main" id="{672EB7DF-ECE6-49AD-B975-9ECACD4CB0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927" y="0"/>
            <a:ext cx="7847527" cy="5768340"/>
          </a:xfrm>
        </p:spPr>
      </p:pic>
      <p:pic>
        <p:nvPicPr>
          <p:cNvPr id="3" name="Picture 2">
            <a:extLst>
              <a:ext uri="{FF2B5EF4-FFF2-40B4-BE49-F238E27FC236}">
                <a16:creationId xmlns:a16="http://schemas.microsoft.com/office/drawing/2014/main" id="{16E961B9-43CB-4309-917F-A770CE0AE7D0}"/>
              </a:ext>
            </a:extLst>
          </p:cNvPr>
          <p:cNvPicPr>
            <a:picLocks noChangeAspect="1"/>
          </p:cNvPicPr>
          <p:nvPr/>
        </p:nvPicPr>
        <p:blipFill>
          <a:blip r:embed="rId3"/>
          <a:stretch>
            <a:fillRect/>
          </a:stretch>
        </p:blipFill>
        <p:spPr>
          <a:xfrm>
            <a:off x="2209800" y="-71718"/>
            <a:ext cx="7637929" cy="5618408"/>
          </a:xfrm>
          <a:prstGeom prst="rect">
            <a:avLst/>
          </a:prstGeom>
        </p:spPr>
      </p:pic>
      <p:pic>
        <p:nvPicPr>
          <p:cNvPr id="6" name="Picture 5">
            <a:extLst>
              <a:ext uri="{FF2B5EF4-FFF2-40B4-BE49-F238E27FC236}">
                <a16:creationId xmlns:a16="http://schemas.microsoft.com/office/drawing/2014/main" id="{4B677E74-F8B6-457A-80A5-20EB45048672}"/>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70764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8866D3-E527-44B4-98D1-63AAC37E3658}"/>
              </a:ext>
            </a:extLst>
          </p:cNvPr>
          <p:cNvSpPr/>
          <p:nvPr/>
        </p:nvSpPr>
        <p:spPr>
          <a:xfrm>
            <a:off x="0" y="927917"/>
            <a:ext cx="12192000" cy="4524315"/>
          </a:xfrm>
          <a:prstGeom prst="rect">
            <a:avLst/>
          </a:prstGeom>
        </p:spPr>
        <p:txBody>
          <a:bodyPr wrap="square">
            <a:spAutoFit/>
          </a:bodyPr>
          <a:lstStyle/>
          <a:p>
            <a:r>
              <a:rPr lang="en-IN" sz="2400" b="1" dirty="0"/>
              <a:t>Data Cleaning</a:t>
            </a:r>
            <a:endParaRPr lang="en-IN" sz="2400" dirty="0"/>
          </a:p>
          <a:p>
            <a:r>
              <a:rPr lang="en-IN" sz="2400" dirty="0"/>
              <a:t>   Removed Duplicates: Cleaned dataset contains 78,895 unique rows for training. </a:t>
            </a:r>
            <a:r>
              <a:rPr lang="en-IN" sz="2400" b="1" dirty="0"/>
              <a:t>2.  Encoding Categorical Variables</a:t>
            </a:r>
            <a:endParaRPr lang="en-IN" sz="2400" dirty="0"/>
          </a:p>
          <a:p>
            <a:r>
              <a:rPr lang="en-IN" sz="2400" dirty="0"/>
              <a:t>    Converted categorical features like Gender, Flight Status, Airport Name, and Country       Name into numerical values using Label Encoding.</a:t>
            </a:r>
          </a:p>
          <a:p>
            <a:endParaRPr lang="en-IN" sz="2400" b="1" u="sng" dirty="0"/>
          </a:p>
          <a:p>
            <a:r>
              <a:rPr lang="en-IN" sz="2400" b="1" dirty="0"/>
              <a:t>Feature Scaling &amp; Normalization</a:t>
            </a:r>
            <a:endParaRPr lang="en-IN" sz="2400" dirty="0"/>
          </a:p>
          <a:p>
            <a:r>
              <a:rPr lang="en-IN" sz="2400" dirty="0"/>
              <a:t>   Standardized the Age column using </a:t>
            </a:r>
            <a:r>
              <a:rPr lang="en-IN" sz="2400" dirty="0" err="1"/>
              <a:t>StandardScaler</a:t>
            </a:r>
            <a:r>
              <a:rPr lang="en-IN" sz="2400" dirty="0"/>
              <a:t> to improve model performance.</a:t>
            </a:r>
          </a:p>
          <a:p>
            <a:r>
              <a:rPr lang="en-IN" sz="2400" u="sng" dirty="0"/>
              <a:t> </a:t>
            </a:r>
          </a:p>
          <a:p>
            <a:r>
              <a:rPr lang="en-IN" sz="2400" b="1" dirty="0"/>
              <a:t>Train-Test Split</a:t>
            </a:r>
            <a:endParaRPr lang="en-IN" sz="2400" dirty="0"/>
          </a:p>
          <a:p>
            <a:r>
              <a:rPr lang="en-IN" sz="2400" dirty="0"/>
              <a:t>  80% Training Data: 78,895 rows</a:t>
            </a:r>
          </a:p>
          <a:p>
            <a:r>
              <a:rPr lang="en-IN" sz="2400" dirty="0"/>
              <a:t>  20% Testing Data: 19,724 rows</a:t>
            </a:r>
          </a:p>
        </p:txBody>
      </p:sp>
      <p:sp>
        <p:nvSpPr>
          <p:cNvPr id="3" name="TextBox 2">
            <a:extLst>
              <a:ext uri="{FF2B5EF4-FFF2-40B4-BE49-F238E27FC236}">
                <a16:creationId xmlns:a16="http://schemas.microsoft.com/office/drawing/2014/main" id="{B1157114-81B0-4EDC-A715-A09192CC5FE8}"/>
              </a:ext>
            </a:extLst>
          </p:cNvPr>
          <p:cNvSpPr txBox="1"/>
          <p:nvPr/>
        </p:nvSpPr>
        <p:spPr>
          <a:xfrm>
            <a:off x="0" y="105013"/>
            <a:ext cx="12192000" cy="646331"/>
          </a:xfrm>
          <a:prstGeom prst="rect">
            <a:avLst/>
          </a:prstGeom>
          <a:noFill/>
        </p:spPr>
        <p:txBody>
          <a:bodyPr wrap="square" rtlCol="0">
            <a:spAutoFit/>
          </a:bodyPr>
          <a:lstStyle/>
          <a:p>
            <a:pPr algn="ctr"/>
            <a:r>
              <a:rPr lang="en-IN"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PREPROCESSING</a:t>
            </a:r>
          </a:p>
          <a:p>
            <a:pPr algn="ctr"/>
            <a:endParaRPr lang="en-IN" u="sng" dirty="0"/>
          </a:p>
        </p:txBody>
      </p:sp>
      <p:pic>
        <p:nvPicPr>
          <p:cNvPr id="4" name="Picture 3">
            <a:extLst>
              <a:ext uri="{FF2B5EF4-FFF2-40B4-BE49-F238E27FC236}">
                <a16:creationId xmlns:a16="http://schemas.microsoft.com/office/drawing/2014/main" id="{445CA824-5542-4AD7-AD7B-2038D465AEA8}"/>
              </a:ext>
            </a:extLst>
          </p:cNvPr>
          <p:cNvPicPr>
            <a:picLocks noChangeAspect="1"/>
          </p:cNvPicPr>
          <p:nvPr/>
        </p:nvPicPr>
        <p:blipFill>
          <a:blip r:embed="rId2"/>
          <a:stretch>
            <a:fillRect/>
          </a:stretch>
        </p:blipFill>
        <p:spPr>
          <a:xfrm>
            <a:off x="10570323" y="0"/>
            <a:ext cx="1621677" cy="524301"/>
          </a:xfrm>
          <a:prstGeom prst="rect">
            <a:avLst/>
          </a:prstGeom>
        </p:spPr>
      </p:pic>
    </p:spTree>
    <p:extLst>
      <p:ext uri="{BB962C8B-B14F-4D97-AF65-F5344CB8AC3E}">
        <p14:creationId xmlns:p14="http://schemas.microsoft.com/office/powerpoint/2010/main" val="2711290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8061731-76FA-4595-8A63-9AA4F68BEE0C}"/>
              </a:ext>
            </a:extLst>
          </p:cNvPr>
          <p:cNvSpPr/>
          <p:nvPr/>
        </p:nvSpPr>
        <p:spPr>
          <a:xfrm>
            <a:off x="306973" y="735656"/>
            <a:ext cx="11779624" cy="5909310"/>
          </a:xfrm>
          <a:prstGeom prst="rect">
            <a:avLst/>
          </a:prstGeom>
        </p:spPr>
        <p:txBody>
          <a:bodyPr wrap="square">
            <a:spAutoFit/>
          </a:bodyPr>
          <a:lstStyle/>
          <a:p>
            <a:endParaRPr lang="en-US" b="1" u="sng" dirty="0"/>
          </a:p>
          <a:p>
            <a:r>
              <a:rPr lang="en-US" dirty="0"/>
              <a:t>Since your dataset includes categorical, numerical, and time-based features, choosing the right model depends on:</a:t>
            </a:r>
            <a:br>
              <a:rPr lang="en-US" dirty="0"/>
            </a:br>
            <a:r>
              <a:rPr lang="en-US" dirty="0"/>
              <a:t>✔ </a:t>
            </a:r>
            <a:r>
              <a:rPr lang="en-US" b="1" dirty="0"/>
              <a:t>Problem Type:</a:t>
            </a:r>
            <a:r>
              <a:rPr lang="en-US" dirty="0"/>
              <a:t> Regression (predicting delay duration) or Classification (predicting on-time vs. delayed flights).</a:t>
            </a:r>
            <a:br>
              <a:rPr lang="en-US" dirty="0"/>
            </a:br>
            <a:r>
              <a:rPr lang="en-US" dirty="0"/>
              <a:t>✔ </a:t>
            </a:r>
            <a:r>
              <a:rPr lang="en-US" b="1" dirty="0"/>
              <a:t>Data Size:</a:t>
            </a:r>
            <a:r>
              <a:rPr lang="en-US" dirty="0"/>
              <a:t> 98,619 rows – suitable for machine learning models.</a:t>
            </a:r>
            <a:br>
              <a:rPr lang="en-US" dirty="0"/>
            </a:br>
            <a:r>
              <a:rPr lang="en-US" dirty="0"/>
              <a:t>✔ </a:t>
            </a:r>
            <a:r>
              <a:rPr lang="en-US" b="1" dirty="0"/>
              <a:t>Feature Types:</a:t>
            </a:r>
            <a:r>
              <a:rPr lang="en-US" dirty="0"/>
              <a:t> Mix of categorical (Airline, Airport, Flight Status) and numerical (Age).</a:t>
            </a:r>
          </a:p>
          <a:p>
            <a:endParaRPr lang="en-US" dirty="0"/>
          </a:p>
          <a:p>
            <a:r>
              <a:rPr lang="en-IN" b="1" dirty="0"/>
              <a:t>1. </a:t>
            </a:r>
            <a:r>
              <a:rPr lang="en-IN" b="1" u="sng" dirty="0"/>
              <a:t>If Predicting Delay Duration (Regression Model) :</a:t>
            </a:r>
          </a:p>
          <a:p>
            <a:r>
              <a:rPr lang="en-IN" dirty="0"/>
              <a:t>🔹 </a:t>
            </a:r>
            <a:r>
              <a:rPr lang="en-IN" b="1" dirty="0"/>
              <a:t>Linear Regression</a:t>
            </a:r>
            <a:r>
              <a:rPr lang="en-IN" dirty="0"/>
              <a:t> – Simple and interpretable.</a:t>
            </a:r>
            <a:br>
              <a:rPr lang="en-IN" dirty="0"/>
            </a:br>
            <a:r>
              <a:rPr lang="en-IN" dirty="0"/>
              <a:t>🔹 </a:t>
            </a:r>
            <a:r>
              <a:rPr lang="en-IN" b="1" dirty="0"/>
              <a:t>Random Forest Regressor</a:t>
            </a:r>
            <a:r>
              <a:rPr lang="en-IN" dirty="0"/>
              <a:t> – Handles non-linear relationships well.</a:t>
            </a:r>
            <a:br>
              <a:rPr lang="en-IN" dirty="0"/>
            </a:br>
            <a:r>
              <a:rPr lang="en-IN" dirty="0"/>
              <a:t>🔹 </a:t>
            </a:r>
            <a:r>
              <a:rPr lang="en-IN" b="1" dirty="0"/>
              <a:t>Gradient Boosting (</a:t>
            </a:r>
            <a:r>
              <a:rPr lang="en-IN" b="1" dirty="0" err="1"/>
              <a:t>XGBoost</a:t>
            </a:r>
            <a:r>
              <a:rPr lang="en-IN" b="1" dirty="0"/>
              <a:t>, </a:t>
            </a:r>
            <a:r>
              <a:rPr lang="en-IN" b="1" dirty="0" err="1"/>
              <a:t>LightGBM</a:t>
            </a:r>
            <a:r>
              <a:rPr lang="en-IN" b="1" dirty="0"/>
              <a:t>)</a:t>
            </a:r>
            <a:r>
              <a:rPr lang="en-IN" dirty="0"/>
              <a:t> – High accuracy, handles missing data.</a:t>
            </a:r>
          </a:p>
          <a:p>
            <a:r>
              <a:rPr lang="en-IN" b="1" dirty="0"/>
              <a:t>Best Choice:</a:t>
            </a:r>
            <a:r>
              <a:rPr lang="en-IN" dirty="0"/>
              <a:t> </a:t>
            </a:r>
            <a:r>
              <a:rPr lang="en-IN" b="1" dirty="0" err="1"/>
              <a:t>XGBoost</a:t>
            </a:r>
            <a:r>
              <a:rPr lang="en-IN" b="1" dirty="0"/>
              <a:t> Regressor</a:t>
            </a:r>
            <a:r>
              <a:rPr lang="en-IN" dirty="0"/>
              <a:t> (fast, accurate, handles large datasets).</a:t>
            </a:r>
          </a:p>
          <a:p>
            <a:endParaRPr lang="en-IN" dirty="0"/>
          </a:p>
          <a:p>
            <a:r>
              <a:rPr lang="en-US" b="1" dirty="0"/>
              <a:t>If Predicting Flight Status (Classification Model - On Time vs. Delayed):</a:t>
            </a:r>
          </a:p>
          <a:p>
            <a:r>
              <a:rPr lang="en-US" dirty="0"/>
              <a:t>🔹 </a:t>
            </a:r>
            <a:r>
              <a:rPr lang="en-US" b="1" dirty="0"/>
              <a:t>Logistic Regression</a:t>
            </a:r>
            <a:r>
              <a:rPr lang="en-US" dirty="0"/>
              <a:t> – Simple, but limited for complex patterns.</a:t>
            </a:r>
            <a:br>
              <a:rPr lang="en-US" dirty="0"/>
            </a:br>
            <a:r>
              <a:rPr lang="en-US" dirty="0"/>
              <a:t>🔹 </a:t>
            </a:r>
            <a:r>
              <a:rPr lang="en-US" b="1" dirty="0"/>
              <a:t>Random Forest Classifier</a:t>
            </a:r>
            <a:r>
              <a:rPr lang="en-US" dirty="0"/>
              <a:t> – Handles categorical and numerical features well.</a:t>
            </a:r>
            <a:br>
              <a:rPr lang="en-US" dirty="0"/>
            </a:br>
            <a:r>
              <a:rPr lang="en-US" dirty="0"/>
              <a:t>🔹 </a:t>
            </a:r>
            <a:r>
              <a:rPr lang="en-US" b="1" dirty="0" err="1"/>
              <a:t>XGBoost</a:t>
            </a:r>
            <a:r>
              <a:rPr lang="en-US" b="1" dirty="0"/>
              <a:t> Classifier</a:t>
            </a:r>
            <a:r>
              <a:rPr lang="en-US" dirty="0"/>
              <a:t> – High performance, great for large datasets.</a:t>
            </a:r>
            <a:br>
              <a:rPr lang="en-US" dirty="0"/>
            </a:br>
            <a:r>
              <a:rPr lang="en-US" dirty="0"/>
              <a:t>🔹 </a:t>
            </a:r>
            <a:r>
              <a:rPr lang="en-US" b="1" dirty="0"/>
              <a:t>Neural Networks (Deep Learning)</a:t>
            </a:r>
            <a:r>
              <a:rPr lang="en-US" dirty="0"/>
              <a:t> – Good if you have </a:t>
            </a:r>
            <a:r>
              <a:rPr lang="en-US" b="1" dirty="0"/>
              <a:t>real-time streaming data</a:t>
            </a:r>
            <a:r>
              <a:rPr lang="en-US" dirty="0"/>
              <a:t>.</a:t>
            </a:r>
          </a:p>
          <a:p>
            <a:r>
              <a:rPr lang="en-US" b="1" dirty="0"/>
              <a:t>Best Choice:</a:t>
            </a:r>
            <a:r>
              <a:rPr lang="en-US" dirty="0"/>
              <a:t> </a:t>
            </a:r>
            <a:r>
              <a:rPr lang="en-US" b="1" dirty="0"/>
              <a:t>Random Forest Classifier or </a:t>
            </a:r>
            <a:r>
              <a:rPr lang="en-US" b="1" dirty="0" err="1"/>
              <a:t>XGBoost</a:t>
            </a:r>
            <a:r>
              <a:rPr lang="en-US" b="1" dirty="0"/>
              <a:t> Classifier</a:t>
            </a:r>
            <a:r>
              <a:rPr lang="en-US" dirty="0"/>
              <a:t> for accuracy and interpretability.</a:t>
            </a:r>
          </a:p>
          <a:p>
            <a:endParaRPr lang="en-US" dirty="0"/>
          </a:p>
        </p:txBody>
      </p:sp>
      <p:sp>
        <p:nvSpPr>
          <p:cNvPr id="13" name="TextBox 12">
            <a:extLst>
              <a:ext uri="{FF2B5EF4-FFF2-40B4-BE49-F238E27FC236}">
                <a16:creationId xmlns:a16="http://schemas.microsoft.com/office/drawing/2014/main" id="{AE27F17A-0259-482E-AEEA-73A685AD83F6}"/>
              </a:ext>
            </a:extLst>
          </p:cNvPr>
          <p:cNvSpPr txBox="1"/>
          <p:nvPr/>
        </p:nvSpPr>
        <p:spPr>
          <a:xfrm>
            <a:off x="306973" y="212436"/>
            <a:ext cx="12075459" cy="646331"/>
          </a:xfrm>
          <a:prstGeom prst="rect">
            <a:avLst/>
          </a:prstGeom>
          <a:noFill/>
        </p:spPr>
        <p:txBody>
          <a:bodyPr wrap="square" rtlCol="0">
            <a:spAutoFit/>
          </a:bodyPr>
          <a:lstStyle/>
          <a:p>
            <a:pPr algn="ctr"/>
            <a:r>
              <a:rPr lang="en-IN" sz="3600" b="1" u="sng" dirty="0">
                <a:latin typeface="Bahnschrift SemiCondensed" panose="020B0502040204020203" pitchFamily="34" charset="0"/>
              </a:rPr>
              <a:t>Model Selection</a:t>
            </a:r>
          </a:p>
        </p:txBody>
      </p:sp>
      <p:pic>
        <p:nvPicPr>
          <p:cNvPr id="14" name="Picture 13">
            <a:extLst>
              <a:ext uri="{FF2B5EF4-FFF2-40B4-BE49-F238E27FC236}">
                <a16:creationId xmlns:a16="http://schemas.microsoft.com/office/drawing/2014/main" id="{9A83F8EB-6652-4148-8DAD-D91CCA209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537" y="23599"/>
            <a:ext cx="1632427" cy="523220"/>
          </a:xfrm>
          <a:prstGeom prst="rect">
            <a:avLst/>
          </a:prstGeom>
        </p:spPr>
      </p:pic>
    </p:spTree>
    <p:extLst>
      <p:ext uri="{BB962C8B-B14F-4D97-AF65-F5344CB8AC3E}">
        <p14:creationId xmlns:p14="http://schemas.microsoft.com/office/powerpoint/2010/main" val="406294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546C353-E6DC-4468-9FEE-2061B560A696}"/>
              </a:ext>
            </a:extLst>
          </p:cNvPr>
          <p:cNvSpPr txBox="1"/>
          <p:nvPr/>
        </p:nvSpPr>
        <p:spPr>
          <a:xfrm>
            <a:off x="295835" y="107577"/>
            <a:ext cx="11474824" cy="523220"/>
          </a:xfrm>
          <a:prstGeom prst="rect">
            <a:avLst/>
          </a:prstGeom>
          <a:noFill/>
        </p:spPr>
        <p:txBody>
          <a:bodyPr wrap="square" rtlCol="0">
            <a:spAutoFit/>
          </a:bodyPr>
          <a:lstStyle/>
          <a:p>
            <a:pPr algn="ctr"/>
            <a:r>
              <a:rPr lang="en-IN" sz="2800" b="1" u="sng" dirty="0"/>
              <a:t>Model Selection</a:t>
            </a:r>
          </a:p>
        </p:txBody>
      </p:sp>
      <p:pic>
        <p:nvPicPr>
          <p:cNvPr id="7" name="Picture 6">
            <a:extLst>
              <a:ext uri="{FF2B5EF4-FFF2-40B4-BE49-F238E27FC236}">
                <a16:creationId xmlns:a16="http://schemas.microsoft.com/office/drawing/2014/main" id="{CA1EBA63-46F8-46E2-B273-482EFDC18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8538" y="23599"/>
            <a:ext cx="1623462" cy="523220"/>
          </a:xfrm>
          <a:prstGeom prst="rect">
            <a:avLst/>
          </a:prstGeom>
        </p:spPr>
      </p:pic>
      <p:sp>
        <p:nvSpPr>
          <p:cNvPr id="2" name="Rectangle 1">
            <a:extLst>
              <a:ext uri="{FF2B5EF4-FFF2-40B4-BE49-F238E27FC236}">
                <a16:creationId xmlns:a16="http://schemas.microsoft.com/office/drawing/2014/main" id="{76EFB9AF-354D-462B-A9B1-17C35F27ABE6}"/>
              </a:ext>
            </a:extLst>
          </p:cNvPr>
          <p:cNvSpPr/>
          <p:nvPr/>
        </p:nvSpPr>
        <p:spPr>
          <a:xfrm>
            <a:off x="125013" y="885489"/>
            <a:ext cx="11474824" cy="4278094"/>
          </a:xfrm>
          <a:prstGeom prst="rect">
            <a:avLst/>
          </a:prstGeom>
        </p:spPr>
        <p:txBody>
          <a:bodyPr wrap="square">
            <a:spAutoFit/>
          </a:bodyPr>
          <a:lstStyle/>
          <a:p>
            <a:r>
              <a:rPr lang="en-IN" b="1" dirty="0"/>
              <a:t>Model Evaluation &amp; Performance Metrics</a:t>
            </a:r>
          </a:p>
          <a:p>
            <a:r>
              <a:rPr lang="en-IN" sz="1600" dirty="0"/>
              <a:t>✅ </a:t>
            </a:r>
            <a:r>
              <a:rPr lang="en-IN" sz="1600" b="1" dirty="0"/>
              <a:t>For Classification</a:t>
            </a:r>
            <a:r>
              <a:rPr lang="en-IN" b="1" dirty="0"/>
              <a:t>:</a:t>
            </a:r>
            <a:endParaRPr lang="en-IN" dirty="0"/>
          </a:p>
          <a:p>
            <a:pPr>
              <a:buFont typeface="Arial" panose="020B0604020202020204" pitchFamily="34" charset="0"/>
              <a:buChar char="•"/>
            </a:pPr>
            <a:r>
              <a:rPr lang="en-IN" sz="1600" dirty="0"/>
              <a:t>Accuracy: Overall correctness</a:t>
            </a:r>
          </a:p>
          <a:p>
            <a:pPr>
              <a:buFont typeface="Arial" panose="020B0604020202020204" pitchFamily="34" charset="0"/>
              <a:buChar char="•"/>
            </a:pPr>
            <a:r>
              <a:rPr lang="en-IN" sz="1600" dirty="0"/>
              <a:t>Precision: Correct positive predictions</a:t>
            </a:r>
          </a:p>
          <a:p>
            <a:pPr>
              <a:buFont typeface="Arial" panose="020B0604020202020204" pitchFamily="34" charset="0"/>
              <a:buChar char="•"/>
            </a:pPr>
            <a:r>
              <a:rPr lang="en-IN" sz="1600" dirty="0"/>
              <a:t>Recall: True positives detected</a:t>
            </a:r>
          </a:p>
          <a:p>
            <a:pPr>
              <a:buFont typeface="Arial" panose="020B0604020202020204" pitchFamily="34" charset="0"/>
              <a:buChar char="•"/>
            </a:pPr>
            <a:r>
              <a:rPr lang="en-IN" sz="1600" dirty="0"/>
              <a:t>F1-Score: Balance of precision &amp; recall</a:t>
            </a:r>
          </a:p>
          <a:p>
            <a:pPr>
              <a:buFont typeface="Arial" panose="020B0604020202020204" pitchFamily="34" charset="0"/>
              <a:buChar char="•"/>
            </a:pPr>
            <a:r>
              <a:rPr lang="en-IN" sz="1600" dirty="0"/>
              <a:t>Confusion Matrix: Performance visualization</a:t>
            </a:r>
          </a:p>
          <a:p>
            <a:pPr>
              <a:buFont typeface="Arial" panose="020B0604020202020204" pitchFamily="34" charset="0"/>
              <a:buChar char="•"/>
            </a:pPr>
            <a:r>
              <a:rPr lang="en-IN" sz="1600" dirty="0"/>
              <a:t>ROC &amp; AUC Score: Model discrimination ability</a:t>
            </a:r>
          </a:p>
          <a:p>
            <a:r>
              <a:rPr lang="en-IN" sz="2000" dirty="0"/>
              <a:t>✅ </a:t>
            </a:r>
            <a:r>
              <a:rPr lang="en-IN" sz="2000" b="1" dirty="0"/>
              <a:t>For Regression:</a:t>
            </a:r>
            <a:endParaRPr lang="en-IN" sz="2000" dirty="0"/>
          </a:p>
          <a:p>
            <a:pPr>
              <a:buFont typeface="Arial" panose="020B0604020202020204" pitchFamily="34" charset="0"/>
              <a:buChar char="•"/>
            </a:pPr>
            <a:r>
              <a:rPr lang="en-IN" sz="1600" dirty="0"/>
              <a:t>RMSE: Penalizes large errors</a:t>
            </a:r>
          </a:p>
          <a:p>
            <a:pPr>
              <a:buFont typeface="Arial" panose="020B0604020202020204" pitchFamily="34" charset="0"/>
              <a:buChar char="•"/>
            </a:pPr>
            <a:r>
              <a:rPr lang="en-IN" sz="1600" dirty="0"/>
              <a:t>MAE: Average absolute error</a:t>
            </a:r>
          </a:p>
          <a:p>
            <a:pPr>
              <a:buFont typeface="Arial" panose="020B0604020202020204" pitchFamily="34" charset="0"/>
              <a:buChar char="•"/>
            </a:pPr>
            <a:r>
              <a:rPr lang="en-IN" sz="1600" dirty="0"/>
              <a:t>R² Score: Variance explained by model</a:t>
            </a:r>
          </a:p>
          <a:p>
            <a:r>
              <a:rPr lang="en-IN" dirty="0"/>
              <a:t>✅ </a:t>
            </a:r>
            <a:r>
              <a:rPr lang="en-IN" sz="2000" b="1" dirty="0"/>
              <a:t>Cross-Validation:</a:t>
            </a:r>
            <a:endParaRPr lang="en-IN" sz="2000" dirty="0"/>
          </a:p>
          <a:p>
            <a:pPr>
              <a:buFont typeface="Arial" panose="020B0604020202020204" pitchFamily="34" charset="0"/>
              <a:buChar char="•"/>
            </a:pPr>
            <a:r>
              <a:rPr lang="en-IN" sz="1600" dirty="0"/>
              <a:t>Ensures model reliability</a:t>
            </a:r>
          </a:p>
          <a:p>
            <a:pPr>
              <a:buFont typeface="Arial" panose="020B0604020202020204" pitchFamily="34" charset="0"/>
              <a:buChar char="•"/>
            </a:pPr>
            <a:r>
              <a:rPr lang="en-IN" sz="1600" dirty="0"/>
              <a:t>Detects overfitting/underfitting</a:t>
            </a:r>
          </a:p>
          <a:p>
            <a:pPr>
              <a:buFont typeface="Arial" panose="020B0604020202020204" pitchFamily="34" charset="0"/>
              <a:buChar char="•"/>
            </a:pPr>
            <a:r>
              <a:rPr lang="en-IN" sz="1600" dirty="0"/>
              <a:t>Methods: K-Fold, Stratified K-Fold</a:t>
            </a:r>
          </a:p>
        </p:txBody>
      </p:sp>
    </p:spTree>
    <p:extLst>
      <p:ext uri="{BB962C8B-B14F-4D97-AF65-F5344CB8AC3E}">
        <p14:creationId xmlns:p14="http://schemas.microsoft.com/office/powerpoint/2010/main" val="193873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B3D77-5E8C-4C3E-A75C-7012FB32BC9C}"/>
              </a:ext>
            </a:extLst>
          </p:cNvPr>
          <p:cNvSpPr>
            <a:spLocks noGrp="1"/>
          </p:cNvSpPr>
          <p:nvPr>
            <p:ph type="title"/>
          </p:nvPr>
        </p:nvSpPr>
        <p:spPr>
          <a:xfrm>
            <a:off x="197224" y="-1"/>
            <a:ext cx="11994775" cy="842683"/>
          </a:xfrm>
        </p:spPr>
        <p:txBody>
          <a:bodyPr>
            <a:normAutofit fontScale="90000"/>
          </a:bodyPr>
          <a:lstStyle/>
          <a:p>
            <a:pPr algn="ctr"/>
            <a:r>
              <a:rPr lang="en-US" b="1" dirty="0"/>
              <a:t>Model Evaluations</a:t>
            </a:r>
            <a:endParaRPr lang="en-IN" b="1" dirty="0"/>
          </a:p>
        </p:txBody>
      </p:sp>
      <p:sp>
        <p:nvSpPr>
          <p:cNvPr id="3" name="Content Placeholder 2">
            <a:extLst>
              <a:ext uri="{FF2B5EF4-FFF2-40B4-BE49-F238E27FC236}">
                <a16:creationId xmlns:a16="http://schemas.microsoft.com/office/drawing/2014/main" id="{4CD363E9-BFCF-46FF-860A-AC55CFF7850F}"/>
              </a:ext>
            </a:extLst>
          </p:cNvPr>
          <p:cNvSpPr>
            <a:spLocks noGrp="1"/>
          </p:cNvSpPr>
          <p:nvPr>
            <p:ph idx="1"/>
          </p:nvPr>
        </p:nvSpPr>
        <p:spPr>
          <a:xfrm>
            <a:off x="0" y="3265326"/>
            <a:ext cx="11235671" cy="4548587"/>
          </a:xfrm>
        </p:spPr>
        <p:txBody>
          <a:bodyPr>
            <a:normAutofit/>
          </a:bodyPr>
          <a:lstStyle/>
          <a:p>
            <a:r>
              <a:rPr lang="en-IN" sz="1800" b="1" dirty="0"/>
              <a:t>For Classification Models (Flight Status - On Time vs. Delayed)</a:t>
            </a:r>
            <a:endParaRPr lang="en-IN" sz="1800" dirty="0"/>
          </a:p>
          <a:p>
            <a:r>
              <a:rPr lang="en-IN" sz="1800" b="1" dirty="0"/>
              <a:t>Accuracy Score</a:t>
            </a:r>
            <a:r>
              <a:rPr lang="en-IN" sz="1800" dirty="0"/>
              <a:t> – Percentage of correctly predicted instances.</a:t>
            </a:r>
          </a:p>
          <a:p>
            <a:r>
              <a:rPr lang="en-IN" sz="1800" b="1" dirty="0"/>
              <a:t>Precision &amp; Recall</a:t>
            </a:r>
            <a:r>
              <a:rPr lang="en-IN" sz="1800" dirty="0"/>
              <a:t> – Performance in identifying delayed flights.</a:t>
            </a:r>
          </a:p>
          <a:p>
            <a:r>
              <a:rPr lang="en-IN" sz="1800" b="1" dirty="0"/>
              <a:t>F1-Score</a:t>
            </a:r>
            <a:r>
              <a:rPr lang="en-IN" sz="1800" dirty="0"/>
              <a:t> – Balance between precision and recall.</a:t>
            </a:r>
          </a:p>
          <a:p>
            <a:r>
              <a:rPr lang="en-IN" sz="1800" b="1" dirty="0"/>
              <a:t>Confusion Matrix</a:t>
            </a:r>
            <a:r>
              <a:rPr lang="en-IN" sz="1800" dirty="0"/>
              <a:t> – Breakdown of correct/incorrect predictions.</a:t>
            </a:r>
          </a:p>
          <a:p>
            <a:r>
              <a:rPr lang="en-IN" sz="1800" dirty="0"/>
              <a:t> </a:t>
            </a:r>
            <a:r>
              <a:rPr lang="en-IN" sz="1800" b="1" dirty="0"/>
              <a:t>For Regression Models (if Delay Duration is available)</a:t>
            </a:r>
            <a:endParaRPr lang="en-IN" sz="1800" dirty="0"/>
          </a:p>
          <a:p>
            <a:r>
              <a:rPr lang="en-IN" sz="1800" b="1" dirty="0"/>
              <a:t>Mean Absolute Error (MAE)</a:t>
            </a:r>
            <a:r>
              <a:rPr lang="en-IN" sz="1800" dirty="0"/>
              <a:t> – Average absolute prediction error.</a:t>
            </a:r>
          </a:p>
          <a:p>
            <a:r>
              <a:rPr lang="en-IN" sz="1800" b="1" dirty="0"/>
              <a:t>Root Mean Squared Error (RMSE)</a:t>
            </a:r>
            <a:r>
              <a:rPr lang="en-IN" sz="1800" dirty="0"/>
              <a:t> – Penalizes large errors.</a:t>
            </a:r>
          </a:p>
          <a:p>
            <a:r>
              <a:rPr lang="en-IN" sz="1800" b="1" dirty="0"/>
              <a:t>R² Score</a:t>
            </a:r>
            <a:r>
              <a:rPr lang="en-IN" sz="1800" dirty="0"/>
              <a:t> – Measures model fit quality.</a:t>
            </a:r>
          </a:p>
          <a:p>
            <a:pPr marL="0" indent="0">
              <a:buNone/>
            </a:pPr>
            <a:endParaRPr lang="en-IN" sz="1800" dirty="0"/>
          </a:p>
        </p:txBody>
      </p:sp>
      <p:pic>
        <p:nvPicPr>
          <p:cNvPr id="4" name="Picture 3">
            <a:extLst>
              <a:ext uri="{FF2B5EF4-FFF2-40B4-BE49-F238E27FC236}">
                <a16:creationId xmlns:a16="http://schemas.microsoft.com/office/drawing/2014/main" id="{84809685-A5BE-4C4B-B927-BC9963E13955}"/>
              </a:ext>
            </a:extLst>
          </p:cNvPr>
          <p:cNvPicPr>
            <a:picLocks noChangeAspect="1"/>
          </p:cNvPicPr>
          <p:nvPr/>
        </p:nvPicPr>
        <p:blipFill>
          <a:blip r:embed="rId2"/>
          <a:stretch>
            <a:fillRect/>
          </a:stretch>
        </p:blipFill>
        <p:spPr>
          <a:xfrm>
            <a:off x="10661770" y="-71718"/>
            <a:ext cx="1566089" cy="596018"/>
          </a:xfrm>
          <a:prstGeom prst="rect">
            <a:avLst/>
          </a:prstGeom>
        </p:spPr>
      </p:pic>
      <p:pic>
        <p:nvPicPr>
          <p:cNvPr id="5" name="Picture 4">
            <a:extLst>
              <a:ext uri="{FF2B5EF4-FFF2-40B4-BE49-F238E27FC236}">
                <a16:creationId xmlns:a16="http://schemas.microsoft.com/office/drawing/2014/main" id="{2E950F3E-1BC8-402A-B878-94A5908E270F}"/>
              </a:ext>
            </a:extLst>
          </p:cNvPr>
          <p:cNvPicPr>
            <a:picLocks noChangeAspect="1"/>
          </p:cNvPicPr>
          <p:nvPr/>
        </p:nvPicPr>
        <p:blipFill>
          <a:blip r:embed="rId3"/>
          <a:stretch>
            <a:fillRect/>
          </a:stretch>
        </p:blipFill>
        <p:spPr>
          <a:xfrm>
            <a:off x="264038" y="1034471"/>
            <a:ext cx="5353797" cy="1752845"/>
          </a:xfrm>
          <a:prstGeom prst="rect">
            <a:avLst/>
          </a:prstGeom>
        </p:spPr>
      </p:pic>
      <p:pic>
        <p:nvPicPr>
          <p:cNvPr id="6" name="Picture 5">
            <a:extLst>
              <a:ext uri="{FF2B5EF4-FFF2-40B4-BE49-F238E27FC236}">
                <a16:creationId xmlns:a16="http://schemas.microsoft.com/office/drawing/2014/main" id="{05CF00CC-0A9F-4A04-8745-FB01659369DE}"/>
              </a:ext>
            </a:extLst>
          </p:cNvPr>
          <p:cNvPicPr>
            <a:picLocks noChangeAspect="1"/>
          </p:cNvPicPr>
          <p:nvPr/>
        </p:nvPicPr>
        <p:blipFill rotWithShape="1">
          <a:blip r:embed="rId4"/>
          <a:srcRect l="4328" r="13185"/>
          <a:stretch/>
        </p:blipFill>
        <p:spPr>
          <a:xfrm>
            <a:off x="6096000" y="1002310"/>
            <a:ext cx="4630406" cy="1705213"/>
          </a:xfrm>
          <a:prstGeom prst="rect">
            <a:avLst/>
          </a:prstGeom>
        </p:spPr>
      </p:pic>
    </p:spTree>
    <p:extLst>
      <p:ext uri="{BB962C8B-B14F-4D97-AF65-F5344CB8AC3E}">
        <p14:creationId xmlns:p14="http://schemas.microsoft.com/office/powerpoint/2010/main" val="3590586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590A-2160-4EBF-AD7B-22C0820BB0F9}"/>
              </a:ext>
            </a:extLst>
          </p:cNvPr>
          <p:cNvSpPr>
            <a:spLocks noGrp="1"/>
          </p:cNvSpPr>
          <p:nvPr>
            <p:ph type="title"/>
          </p:nvPr>
        </p:nvSpPr>
        <p:spPr>
          <a:xfrm>
            <a:off x="134470" y="0"/>
            <a:ext cx="12057529" cy="708212"/>
          </a:xfrm>
        </p:spPr>
        <p:txBody>
          <a:bodyPr>
            <a:noAutofit/>
          </a:bodyPr>
          <a:lstStyle/>
          <a:p>
            <a: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FEATURE IMPORTANCE AND INTERPRETABILITY</a:t>
            </a:r>
            <a:br>
              <a:rPr lang="en-IN" sz="2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2800" dirty="0"/>
          </a:p>
        </p:txBody>
      </p:sp>
      <p:sp>
        <p:nvSpPr>
          <p:cNvPr id="3" name="Content Placeholder 2">
            <a:extLst>
              <a:ext uri="{FF2B5EF4-FFF2-40B4-BE49-F238E27FC236}">
                <a16:creationId xmlns:a16="http://schemas.microsoft.com/office/drawing/2014/main" id="{F17B9E4E-4418-428E-82FB-97872CAD8E37}"/>
              </a:ext>
            </a:extLst>
          </p:cNvPr>
          <p:cNvSpPr>
            <a:spLocks noGrp="1"/>
          </p:cNvSpPr>
          <p:nvPr>
            <p:ph idx="1"/>
          </p:nvPr>
        </p:nvSpPr>
        <p:spPr>
          <a:xfrm>
            <a:off x="1" y="649940"/>
            <a:ext cx="12290612" cy="6208060"/>
          </a:xfrm>
        </p:spPr>
        <p:txBody>
          <a:bodyPr/>
          <a:lstStyle/>
          <a:p>
            <a:r>
              <a:rPr lang="en-IN" sz="1800" b="1" u="sng" dirty="0">
                <a:latin typeface="Times New Roman" panose="02020603050405020304" pitchFamily="18" charset="0"/>
                <a:cs typeface="Times New Roman" panose="02020603050405020304" pitchFamily="18" charset="0"/>
              </a:rPr>
              <a:t>Feature Importance Across All Models:</a:t>
            </a:r>
          </a:p>
          <a:p>
            <a:pPr marL="0" indent="0">
              <a:buNone/>
            </a:pPr>
            <a:r>
              <a:rPr lang="en-US" sz="1600" b="1" dirty="0"/>
              <a:t>Key Contributing Factors</a:t>
            </a:r>
            <a:endParaRPr lang="en-US" sz="1600" dirty="0"/>
          </a:p>
          <a:p>
            <a:r>
              <a:rPr lang="en-US" sz="1400" dirty="0"/>
              <a:t>Weather conditions (wind speed, precipitation, temperature).</a:t>
            </a:r>
          </a:p>
          <a:p>
            <a:r>
              <a:rPr lang="en-US" sz="1400" dirty="0"/>
              <a:t>Departure time (peak vs. non-peak hours).</a:t>
            </a:r>
          </a:p>
          <a:p>
            <a:r>
              <a:rPr lang="en-US" sz="1400" dirty="0"/>
              <a:t>Flight distance and route.</a:t>
            </a:r>
          </a:p>
          <a:p>
            <a:r>
              <a:rPr lang="en-US" sz="1400" dirty="0"/>
              <a:t>Airline-specific operational patterns.</a:t>
            </a:r>
          </a:p>
          <a:p>
            <a:pPr marL="0" indent="0">
              <a:buNone/>
            </a:pPr>
            <a:r>
              <a:rPr lang="en-US" sz="1600" b="1" dirty="0"/>
              <a:t>SHAP Values &amp; Permutation Importance</a:t>
            </a:r>
          </a:p>
          <a:p>
            <a:r>
              <a:rPr lang="en-US" sz="1400" dirty="0"/>
              <a:t>SHAP (Shapley Additive Explanations): Shows how each feature impacts the delay prediction.</a:t>
            </a:r>
          </a:p>
          <a:p>
            <a:r>
              <a:rPr lang="en-US" sz="1400" dirty="0"/>
              <a:t>Permutation Importance: Evaluates how model accuracy changes when feature values are shuffled.</a:t>
            </a:r>
          </a:p>
          <a:p>
            <a:pPr marL="0" indent="0">
              <a:buNone/>
            </a:pPr>
            <a:r>
              <a:rPr lang="en-US" sz="1600" b="1" dirty="0"/>
              <a:t>Model </a:t>
            </a:r>
            <a:r>
              <a:rPr lang="en-US" sz="1600" b="1" dirty="0" err="1"/>
              <a:t>Explainability</a:t>
            </a:r>
            <a:r>
              <a:rPr lang="en-US" sz="1600" b="1" dirty="0"/>
              <a:t> Techniques</a:t>
            </a:r>
            <a:endParaRPr lang="en-US" sz="1600" dirty="0"/>
          </a:p>
          <a:p>
            <a:r>
              <a:rPr lang="en-US" sz="1400" dirty="0"/>
              <a:t>SHAP &amp; LIME: Explain individual predictions and global feature importance.</a:t>
            </a:r>
          </a:p>
          <a:p>
            <a:r>
              <a:rPr lang="en-US" sz="1400" dirty="0"/>
              <a:t>Decision Trees &amp; Feature Importance Scores: Identify the most influential variables in models like Random Forest &amp; </a:t>
            </a:r>
            <a:r>
              <a:rPr lang="en-US" sz="1400" dirty="0" err="1"/>
              <a:t>XGBoost</a:t>
            </a:r>
            <a:endParaRPr lang="en-US" sz="1400" dirty="0"/>
          </a:p>
          <a:p>
            <a:pPr marL="0" indent="0">
              <a:buNone/>
            </a:pPr>
            <a:br>
              <a:rPr lang="en-IN" sz="1400" dirty="0"/>
            </a:br>
            <a:endParaRPr lang="en-IN" sz="1400" b="1" u="sng" dirty="0">
              <a:latin typeface="Times New Roman" panose="02020603050405020304" pitchFamily="18"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5FA3752-B84E-48E3-9E84-E274EF7F8BFB}"/>
              </a:ext>
            </a:extLst>
          </p:cNvPr>
          <p:cNvPicPr>
            <a:picLocks noChangeAspect="1"/>
          </p:cNvPicPr>
          <p:nvPr/>
        </p:nvPicPr>
        <p:blipFill>
          <a:blip r:embed="rId2"/>
          <a:stretch>
            <a:fillRect/>
          </a:stretch>
        </p:blipFill>
        <p:spPr>
          <a:xfrm>
            <a:off x="10661771" y="-80682"/>
            <a:ext cx="1566085" cy="604983"/>
          </a:xfrm>
          <a:prstGeom prst="rect">
            <a:avLst/>
          </a:prstGeom>
        </p:spPr>
      </p:pic>
    </p:spTree>
    <p:extLst>
      <p:ext uri="{BB962C8B-B14F-4D97-AF65-F5344CB8AC3E}">
        <p14:creationId xmlns:p14="http://schemas.microsoft.com/office/powerpoint/2010/main" val="561834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14F0E-99A1-487E-9C4B-B291435E1AFE}"/>
              </a:ext>
            </a:extLst>
          </p:cNvPr>
          <p:cNvSpPr>
            <a:spLocks noGrp="1"/>
          </p:cNvSpPr>
          <p:nvPr>
            <p:ph type="title"/>
          </p:nvPr>
        </p:nvSpPr>
        <p:spPr>
          <a:xfrm>
            <a:off x="2548931" y="0"/>
            <a:ext cx="6095999" cy="702439"/>
          </a:xfrm>
        </p:spPr>
        <p:txBody>
          <a:bodyPr/>
          <a:lstStyle/>
          <a:p>
            <a:pPr algn="ctr"/>
            <a:r>
              <a:rPr lang="en-IN"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COMPARISION</a:t>
            </a:r>
            <a:br>
              <a:rPr lang="en-IN" sz="3600" b="1"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3600" u="sng" dirty="0"/>
          </a:p>
        </p:txBody>
      </p:sp>
      <p:pic>
        <p:nvPicPr>
          <p:cNvPr id="3" name="Picture 2">
            <a:extLst>
              <a:ext uri="{FF2B5EF4-FFF2-40B4-BE49-F238E27FC236}">
                <a16:creationId xmlns:a16="http://schemas.microsoft.com/office/drawing/2014/main" id="{612709BB-0888-4D5E-974E-035F6FA2CBBF}"/>
              </a:ext>
            </a:extLst>
          </p:cNvPr>
          <p:cNvPicPr>
            <a:picLocks noChangeAspect="1"/>
          </p:cNvPicPr>
          <p:nvPr/>
        </p:nvPicPr>
        <p:blipFill>
          <a:blip r:embed="rId2"/>
          <a:stretch>
            <a:fillRect/>
          </a:stretch>
        </p:blipFill>
        <p:spPr>
          <a:xfrm>
            <a:off x="0" y="702439"/>
            <a:ext cx="7030431" cy="4858428"/>
          </a:xfrm>
          <a:prstGeom prst="rect">
            <a:avLst/>
          </a:prstGeom>
        </p:spPr>
      </p:pic>
      <p:sp>
        <p:nvSpPr>
          <p:cNvPr id="6" name="Rectangle 5">
            <a:extLst>
              <a:ext uri="{FF2B5EF4-FFF2-40B4-BE49-F238E27FC236}">
                <a16:creationId xmlns:a16="http://schemas.microsoft.com/office/drawing/2014/main" id="{DCD85A54-9D35-4248-9502-C672BA8E3915}"/>
              </a:ext>
            </a:extLst>
          </p:cNvPr>
          <p:cNvSpPr/>
          <p:nvPr/>
        </p:nvSpPr>
        <p:spPr>
          <a:xfrm>
            <a:off x="-80387" y="5560867"/>
            <a:ext cx="12272387" cy="1477328"/>
          </a:xfrm>
          <a:prstGeom prst="rect">
            <a:avLst/>
          </a:prstGeom>
        </p:spPr>
        <p:txBody>
          <a:bodyPr wrap="square">
            <a:spAutoFit/>
          </a:bodyPr>
          <a:lstStyle/>
          <a:p>
            <a:pPr lvl="0" eaLnBrk="0" fontAlgn="base" hangingPunct="0">
              <a:spcBef>
                <a:spcPct val="0"/>
              </a:spcBef>
              <a:spcAft>
                <a:spcPct val="0"/>
              </a:spcAft>
            </a:pPr>
            <a:r>
              <a:rPr lang="en-US" altLang="en-US" dirty="0">
                <a:latin typeface="Arial" panose="020B0604020202020204" pitchFamily="34" charset="0"/>
              </a:rPr>
              <a:t>This confusion matrix for a </a:t>
            </a:r>
            <a:r>
              <a:rPr lang="en-US" altLang="en-US" b="1" dirty="0">
                <a:latin typeface="Arial" panose="020B0604020202020204" pitchFamily="34" charset="0"/>
              </a:rPr>
              <a:t>Support Vector Classifier (SVC)</a:t>
            </a:r>
            <a:r>
              <a:rPr lang="en-US" altLang="en-US" dirty="0">
                <a:latin typeface="Arial" panose="020B0604020202020204" pitchFamily="34" charset="0"/>
              </a:rPr>
              <a:t> shows poor performance in predicting flight statuses. The model </a:t>
            </a:r>
            <a:r>
              <a:rPr lang="en-US" altLang="en-US" b="1" dirty="0">
                <a:latin typeface="Arial" panose="020B0604020202020204" pitchFamily="34" charset="0"/>
              </a:rPr>
              <a:t>never predicts "On Time" flights</a:t>
            </a:r>
            <a:r>
              <a:rPr lang="en-US" altLang="en-US" dirty="0">
                <a:latin typeface="Arial" panose="020B0604020202020204" pitchFamily="34" charset="0"/>
              </a:rPr>
              <a:t> (all values in that column are zero). Instead, it </a:t>
            </a:r>
            <a:r>
              <a:rPr lang="en-US" altLang="en-US" b="1" dirty="0">
                <a:latin typeface="Arial" panose="020B0604020202020204" pitchFamily="34" charset="0"/>
              </a:rPr>
              <a:t>misclassifies all flights as either "Delayed" or "Cancelled"</a:t>
            </a:r>
            <a:r>
              <a:rPr lang="en-US" altLang="en-US" dirty="0">
                <a:latin typeface="Arial" panose="020B0604020202020204" pitchFamily="34" charset="0"/>
              </a:rPr>
              <a:t>, leading to </a:t>
            </a:r>
            <a:r>
              <a:rPr lang="en-US" altLang="en-US" b="1" dirty="0">
                <a:latin typeface="Arial" panose="020B0604020202020204" pitchFamily="34" charset="0"/>
              </a:rPr>
              <a:t>high misclassification rates</a:t>
            </a:r>
            <a:r>
              <a:rPr lang="en-US" altLang="en-US" dirty="0">
                <a:latin typeface="Arial" panose="020B0604020202020204" pitchFamily="34" charset="0"/>
              </a:rPr>
              <a:t>. This suggests that the model might be biased, needs better feature selection, or requires hyperparameter tuning for improved performance.</a:t>
            </a:r>
          </a:p>
          <a:p>
            <a:pPr lvl="0" eaLnBrk="0" fontAlgn="base" hangingPunct="0">
              <a:spcBef>
                <a:spcPct val="0"/>
              </a:spcBef>
              <a:spcAft>
                <a:spcPct val="0"/>
              </a:spcAft>
            </a:pPr>
            <a:endParaRPr lang="en-US" altLang="en-US" dirty="0">
              <a:latin typeface="Arial" panose="020B0604020202020204" pitchFamily="34" charset="0"/>
            </a:endParaRPr>
          </a:p>
        </p:txBody>
      </p:sp>
      <p:pic>
        <p:nvPicPr>
          <p:cNvPr id="7" name="Picture 6">
            <a:extLst>
              <a:ext uri="{FF2B5EF4-FFF2-40B4-BE49-F238E27FC236}">
                <a16:creationId xmlns:a16="http://schemas.microsoft.com/office/drawing/2014/main" id="{28E32B73-4AD0-42A5-A99F-EDEFF10638C8}"/>
              </a:ext>
            </a:extLst>
          </p:cNvPr>
          <p:cNvPicPr>
            <a:picLocks noChangeAspect="1"/>
          </p:cNvPicPr>
          <p:nvPr/>
        </p:nvPicPr>
        <p:blipFill>
          <a:blip r:embed="rId3"/>
          <a:stretch>
            <a:fillRect/>
          </a:stretch>
        </p:blipFill>
        <p:spPr>
          <a:xfrm>
            <a:off x="8129907" y="702439"/>
            <a:ext cx="2857899" cy="4858428"/>
          </a:xfrm>
          <a:prstGeom prst="rect">
            <a:avLst/>
          </a:prstGeom>
        </p:spPr>
      </p:pic>
    </p:spTree>
    <p:extLst>
      <p:ext uri="{BB962C8B-B14F-4D97-AF65-F5344CB8AC3E}">
        <p14:creationId xmlns:p14="http://schemas.microsoft.com/office/powerpoint/2010/main" val="713751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986E89-5BAB-43BB-8335-3249C6EEC7F2}"/>
              </a:ext>
            </a:extLst>
          </p:cNvPr>
          <p:cNvSpPr txBox="1"/>
          <p:nvPr/>
        </p:nvSpPr>
        <p:spPr>
          <a:xfrm>
            <a:off x="502023" y="524301"/>
            <a:ext cx="11412071" cy="5539978"/>
          </a:xfrm>
          <a:prstGeom prst="rect">
            <a:avLst/>
          </a:prstGeom>
          <a:noFill/>
        </p:spPr>
        <p:txBody>
          <a:bodyPr wrap="square" rtlCol="0">
            <a:spAutoFit/>
          </a:bodyPr>
          <a:lstStyle/>
          <a:p>
            <a:r>
              <a:rPr lang="en-IN" b="1" dirty="0"/>
              <a:t>Significance of the Project:</a:t>
            </a:r>
          </a:p>
          <a:p>
            <a:endParaRPr lang="en-IN" b="1" dirty="0"/>
          </a:p>
          <a:p>
            <a:r>
              <a:rPr lang="en-US" b="1" dirty="0"/>
              <a:t>1. Operational Efficiency for Airlines</a:t>
            </a:r>
          </a:p>
          <a:p>
            <a:pPr marL="285750" indent="-285750" algn="just">
              <a:buFont typeface="Arial" panose="020B0604020202020204" pitchFamily="34" charset="0"/>
              <a:buChar char="•"/>
            </a:pPr>
            <a:r>
              <a:rPr lang="en-US" sz="1400" dirty="0"/>
              <a:t>Helps airlines optimize flight schedules to minimize delays and disruptions.</a:t>
            </a:r>
          </a:p>
          <a:p>
            <a:pPr marL="285750" indent="-285750" algn="just">
              <a:buFont typeface="Arial" panose="020B0604020202020204" pitchFamily="34" charset="0"/>
              <a:buChar char="•"/>
            </a:pPr>
            <a:r>
              <a:rPr lang="en-US" sz="1400" dirty="0"/>
              <a:t>Reduces operational costs related to fuel wastage, crew overtime, and airport congestion.</a:t>
            </a:r>
          </a:p>
          <a:p>
            <a:pPr marL="285750" indent="-285750" algn="just">
              <a:buFont typeface="Arial" panose="020B0604020202020204" pitchFamily="34" charset="0"/>
              <a:buChar char="•"/>
            </a:pPr>
            <a:r>
              <a:rPr lang="en-US" sz="1400" dirty="0"/>
              <a:t>Supports better resource management, including aircraft turnaround times and staffing allocation.</a:t>
            </a:r>
          </a:p>
          <a:p>
            <a:pPr marL="285750" indent="-285750">
              <a:buFont typeface="Arial" panose="020B0604020202020204" pitchFamily="34" charset="0"/>
              <a:buChar char="•"/>
            </a:pPr>
            <a:endParaRPr lang="en-US" dirty="0"/>
          </a:p>
          <a:p>
            <a:r>
              <a:rPr lang="en-US" b="1" dirty="0"/>
              <a:t>2. Improved Passenger Experience</a:t>
            </a:r>
            <a:endParaRPr lang="en-US" dirty="0"/>
          </a:p>
          <a:p>
            <a:pPr marL="285750" indent="-285750">
              <a:buFont typeface="Arial" panose="020B0604020202020204" pitchFamily="34" charset="0"/>
              <a:buChar char="•"/>
            </a:pPr>
            <a:r>
              <a:rPr lang="en-US" sz="1400" dirty="0"/>
              <a:t>Enables proactive communication with passengers regarding potential delays, reducing frustration.</a:t>
            </a:r>
          </a:p>
          <a:p>
            <a:pPr marL="285750" indent="-285750">
              <a:buFont typeface="Arial" panose="020B0604020202020204" pitchFamily="34" charset="0"/>
              <a:buChar char="•"/>
            </a:pPr>
            <a:r>
              <a:rPr lang="en-US" sz="1400" dirty="0"/>
              <a:t>Allows passengers to make informed travel decisions, such as rescheduling flights or adjusting plans.</a:t>
            </a:r>
          </a:p>
          <a:p>
            <a:pPr marL="285750" indent="-285750">
              <a:buFont typeface="Arial" panose="020B0604020202020204" pitchFamily="34" charset="0"/>
              <a:buChar char="•"/>
            </a:pPr>
            <a:r>
              <a:rPr lang="en-US" sz="1400" dirty="0"/>
              <a:t>Enhances customer satisfaction and loyalty through improved service reliability.</a:t>
            </a:r>
          </a:p>
          <a:p>
            <a:endParaRPr lang="en-US" dirty="0"/>
          </a:p>
          <a:p>
            <a:r>
              <a:rPr lang="en-US" b="1" dirty="0"/>
              <a:t>3. Data-Driven Decision Making</a:t>
            </a:r>
            <a:endParaRPr lang="en-US" dirty="0"/>
          </a:p>
          <a:p>
            <a:pPr marL="285750" indent="-285750">
              <a:buFont typeface="Arial" panose="020B0604020202020204" pitchFamily="34" charset="0"/>
              <a:buChar char="•"/>
            </a:pPr>
            <a:r>
              <a:rPr lang="en-US" sz="1400" dirty="0"/>
              <a:t>Identifies key factors contributing to delays, such as weather conditions, air traffic congestion, and airline operations.</a:t>
            </a:r>
          </a:p>
          <a:p>
            <a:pPr marL="285750" indent="-285750">
              <a:buFont typeface="Arial" panose="020B0604020202020204" pitchFamily="34" charset="0"/>
              <a:buChar char="•"/>
            </a:pPr>
            <a:r>
              <a:rPr lang="en-US" sz="1400" dirty="0"/>
              <a:t>Provides actionable insights for policy improvements in airport and airline management.</a:t>
            </a:r>
          </a:p>
          <a:p>
            <a:pPr marL="285750" indent="-285750">
              <a:buFont typeface="Arial" panose="020B0604020202020204" pitchFamily="34" charset="0"/>
              <a:buChar char="•"/>
            </a:pPr>
            <a:r>
              <a:rPr lang="en-US" sz="1400" dirty="0"/>
              <a:t>Assists in predicting demand trends, helping airlines adjust pricing, staffing, and fleet management.</a:t>
            </a:r>
          </a:p>
          <a:p>
            <a:endParaRPr lang="en-US" sz="1400" dirty="0"/>
          </a:p>
          <a:p>
            <a:r>
              <a:rPr lang="en-US" b="1" dirty="0"/>
              <a:t>4. Contribution to Aviation Research &amp; Technology</a:t>
            </a:r>
            <a:endParaRPr lang="en-US" dirty="0"/>
          </a:p>
          <a:p>
            <a:pPr marL="285750" indent="-285750">
              <a:buFont typeface="Arial" panose="020B0604020202020204" pitchFamily="34" charset="0"/>
              <a:buChar char="•"/>
            </a:pPr>
            <a:r>
              <a:rPr lang="en-US" sz="1400" dirty="0"/>
              <a:t>Demonstrates the practical application of AI and machine learning in the aviation industry.</a:t>
            </a:r>
          </a:p>
          <a:p>
            <a:pPr marL="285750" indent="-285750">
              <a:buFont typeface="Arial" panose="020B0604020202020204" pitchFamily="34" charset="0"/>
              <a:buChar char="•"/>
            </a:pPr>
            <a:r>
              <a:rPr lang="en-US" sz="1400" dirty="0"/>
              <a:t>Encourages further research into real-time prediction models and dynamic scheduling.</a:t>
            </a:r>
          </a:p>
          <a:p>
            <a:pPr marL="285750" indent="-285750">
              <a:buFont typeface="Arial" panose="020B0604020202020204" pitchFamily="34" charset="0"/>
              <a:buChar char="•"/>
            </a:pPr>
            <a:r>
              <a:rPr lang="en-US" sz="1400" dirty="0"/>
              <a:t>Lays the foundation for integrating advanced predictive analytics into airline operations</a:t>
            </a:r>
            <a:r>
              <a:rPr lang="en-US" dirty="0"/>
              <a:t>.</a:t>
            </a:r>
          </a:p>
          <a:p>
            <a:endParaRPr lang="en-IN" b="1" dirty="0"/>
          </a:p>
        </p:txBody>
      </p:sp>
      <p:pic>
        <p:nvPicPr>
          <p:cNvPr id="3" name="Picture 2">
            <a:extLst>
              <a:ext uri="{FF2B5EF4-FFF2-40B4-BE49-F238E27FC236}">
                <a16:creationId xmlns:a16="http://schemas.microsoft.com/office/drawing/2014/main" id="{7555499D-99D0-4EE3-835F-E500E3945BBE}"/>
              </a:ext>
            </a:extLst>
          </p:cNvPr>
          <p:cNvPicPr>
            <a:picLocks noChangeAspect="1"/>
          </p:cNvPicPr>
          <p:nvPr/>
        </p:nvPicPr>
        <p:blipFill>
          <a:blip r:embed="rId2"/>
          <a:stretch>
            <a:fillRect/>
          </a:stretch>
        </p:blipFill>
        <p:spPr>
          <a:xfrm>
            <a:off x="10570323" y="0"/>
            <a:ext cx="1621677" cy="524301"/>
          </a:xfrm>
          <a:prstGeom prst="rect">
            <a:avLst/>
          </a:prstGeom>
        </p:spPr>
      </p:pic>
      <p:sp>
        <p:nvSpPr>
          <p:cNvPr id="4" name="TextBox 3">
            <a:extLst>
              <a:ext uri="{FF2B5EF4-FFF2-40B4-BE49-F238E27FC236}">
                <a16:creationId xmlns:a16="http://schemas.microsoft.com/office/drawing/2014/main" id="{17E5F557-7172-4100-8CC3-2789A46034A9}"/>
              </a:ext>
            </a:extLst>
          </p:cNvPr>
          <p:cNvSpPr txBox="1"/>
          <p:nvPr/>
        </p:nvSpPr>
        <p:spPr>
          <a:xfrm>
            <a:off x="3146612" y="90936"/>
            <a:ext cx="5100918" cy="523220"/>
          </a:xfrm>
          <a:prstGeom prst="rect">
            <a:avLst/>
          </a:prstGeom>
          <a:noFill/>
        </p:spPr>
        <p:txBody>
          <a:bodyPr wrap="square" rtlCol="0">
            <a:spAutoFit/>
          </a:bodyPr>
          <a:lstStyle/>
          <a:p>
            <a:pPr algn="ctr"/>
            <a:r>
              <a:rPr lang="en-US" sz="2800" b="1" u="sng" dirty="0">
                <a:solidFill>
                  <a:schemeClr val="bg2">
                    <a:lumMod val="40000"/>
                    <a:lumOff val="60000"/>
                  </a:schemeClr>
                </a:solidFill>
                <a:latin typeface="Berlin Sans FB Demi" panose="020E0802020502020306" pitchFamily="34" charset="0"/>
              </a:rPr>
              <a:t>Introduction</a:t>
            </a:r>
            <a:endParaRPr lang="en-IN" sz="2800" b="1" u="sng" dirty="0">
              <a:solidFill>
                <a:schemeClr val="bg2">
                  <a:lumMod val="40000"/>
                  <a:lumOff val="60000"/>
                </a:schemeClr>
              </a:solidFill>
              <a:latin typeface="Berlin Sans FB Demi" panose="020E0802020502020306" pitchFamily="34" charset="0"/>
            </a:endParaRPr>
          </a:p>
        </p:txBody>
      </p:sp>
    </p:spTree>
    <p:extLst>
      <p:ext uri="{BB962C8B-B14F-4D97-AF65-F5344CB8AC3E}">
        <p14:creationId xmlns:p14="http://schemas.microsoft.com/office/powerpoint/2010/main" val="3494853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20C41D-B1F4-4625-B6BC-30C009FC3468}"/>
              </a:ext>
            </a:extLst>
          </p:cNvPr>
          <p:cNvPicPr>
            <a:picLocks noChangeAspect="1"/>
          </p:cNvPicPr>
          <p:nvPr/>
        </p:nvPicPr>
        <p:blipFill>
          <a:blip r:embed="rId2"/>
          <a:stretch>
            <a:fillRect/>
          </a:stretch>
        </p:blipFill>
        <p:spPr>
          <a:xfrm>
            <a:off x="1418572" y="0"/>
            <a:ext cx="9354856" cy="5238477"/>
          </a:xfrm>
          <a:prstGeom prst="rect">
            <a:avLst/>
          </a:prstGeom>
        </p:spPr>
      </p:pic>
      <p:sp>
        <p:nvSpPr>
          <p:cNvPr id="5" name="Rectangle 4">
            <a:extLst>
              <a:ext uri="{FF2B5EF4-FFF2-40B4-BE49-F238E27FC236}">
                <a16:creationId xmlns:a16="http://schemas.microsoft.com/office/drawing/2014/main" id="{2E23972C-D8E9-433D-A22C-48B2789FD273}"/>
              </a:ext>
            </a:extLst>
          </p:cNvPr>
          <p:cNvSpPr/>
          <p:nvPr/>
        </p:nvSpPr>
        <p:spPr>
          <a:xfrm>
            <a:off x="-70339" y="5198909"/>
            <a:ext cx="12570488" cy="1200329"/>
          </a:xfrm>
          <a:prstGeom prst="rect">
            <a:avLst/>
          </a:prstGeom>
        </p:spPr>
        <p:txBody>
          <a:bodyPr wrap="square">
            <a:spAutoFit/>
          </a:bodyPr>
          <a:lstStyle/>
          <a:p>
            <a:r>
              <a:rPr lang="en-US" dirty="0"/>
              <a:t>This line plot compares </a:t>
            </a:r>
            <a:r>
              <a:rPr lang="en-US" b="1" dirty="0"/>
              <a:t>actual vs. predicted class labels</a:t>
            </a:r>
            <a:r>
              <a:rPr lang="en-US" dirty="0"/>
              <a:t> for the first 10 samples. The </a:t>
            </a:r>
            <a:r>
              <a:rPr lang="en-US" b="1" dirty="0"/>
              <a:t>blue solid line</a:t>
            </a:r>
            <a:r>
              <a:rPr lang="en-US" dirty="0"/>
              <a:t> represents actual values, while the </a:t>
            </a:r>
            <a:r>
              <a:rPr lang="en-US" b="1" dirty="0"/>
              <a:t>red dashed line</a:t>
            </a:r>
            <a:r>
              <a:rPr lang="en-US" dirty="0"/>
              <a:t> shows the model’s predictions. Significant deviations between the two indicate </a:t>
            </a:r>
            <a:r>
              <a:rPr lang="en-US" b="1" dirty="0"/>
              <a:t>poor prediction accuracy</a:t>
            </a:r>
            <a:r>
              <a:rPr lang="en-US" dirty="0"/>
              <a:t>, with frequent mismatches, suggesting that the model struggles to generalize well. Improvements in feature selection, model tuning, or using a different algorithm may be needed.</a:t>
            </a:r>
            <a:endParaRPr lang="en-IN" dirty="0"/>
          </a:p>
        </p:txBody>
      </p:sp>
    </p:spTree>
    <p:extLst>
      <p:ext uri="{BB962C8B-B14F-4D97-AF65-F5344CB8AC3E}">
        <p14:creationId xmlns:p14="http://schemas.microsoft.com/office/powerpoint/2010/main" val="3734539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424797-06EB-414F-96EE-49E7C651E64B}"/>
              </a:ext>
            </a:extLst>
          </p:cNvPr>
          <p:cNvPicPr>
            <a:picLocks noChangeAspect="1"/>
          </p:cNvPicPr>
          <p:nvPr/>
        </p:nvPicPr>
        <p:blipFill rotWithShape="1">
          <a:blip r:embed="rId2"/>
          <a:srcRect r="14225"/>
          <a:stretch/>
        </p:blipFill>
        <p:spPr>
          <a:xfrm>
            <a:off x="2006320" y="-80387"/>
            <a:ext cx="8179360" cy="5639587"/>
          </a:xfrm>
          <a:prstGeom prst="rect">
            <a:avLst/>
          </a:prstGeom>
        </p:spPr>
      </p:pic>
      <p:sp>
        <p:nvSpPr>
          <p:cNvPr id="3" name="Rectangle 1">
            <a:extLst>
              <a:ext uri="{FF2B5EF4-FFF2-40B4-BE49-F238E27FC236}">
                <a16:creationId xmlns:a16="http://schemas.microsoft.com/office/drawing/2014/main" id="{17C21F0C-3117-4275-AA0D-C0493ABAB942}"/>
              </a:ext>
            </a:extLst>
          </p:cNvPr>
          <p:cNvSpPr>
            <a:spLocks noChangeArrowheads="1"/>
          </p:cNvSpPr>
          <p:nvPr/>
        </p:nvSpPr>
        <p:spPr bwMode="auto">
          <a:xfrm>
            <a:off x="0" y="5689829"/>
            <a:ext cx="1226903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This </a:t>
            </a:r>
            <a:r>
              <a:rPr kumimoji="0" lang="en-US" altLang="en-US" sz="1800" b="1" i="0" u="none" strike="noStrike" cap="none" normalizeH="0" baseline="0">
                <a:ln>
                  <a:noFill/>
                </a:ln>
                <a:solidFill>
                  <a:schemeClr val="tx1"/>
                </a:solidFill>
                <a:effectLst/>
                <a:latin typeface="Arial" panose="020B0604020202020204" pitchFamily="34" charset="0"/>
              </a:rPr>
              <a:t>bar chart</a:t>
            </a:r>
            <a:r>
              <a:rPr kumimoji="0" lang="en-US" altLang="en-US" sz="1800" b="0" i="0" u="none" strike="noStrike" cap="none" normalizeH="0" baseline="0">
                <a:ln>
                  <a:noFill/>
                </a:ln>
                <a:solidFill>
                  <a:schemeClr val="tx1"/>
                </a:solidFill>
                <a:effectLst/>
                <a:latin typeface="Arial" panose="020B0604020202020204" pitchFamily="34" charset="0"/>
              </a:rPr>
              <a:t> compares the </a:t>
            </a:r>
            <a:r>
              <a:rPr kumimoji="0" lang="en-US" altLang="en-US" sz="1800" b="1" i="0" u="none" strike="noStrike" cap="none" normalizeH="0" baseline="0">
                <a:ln>
                  <a:noFill/>
                </a:ln>
                <a:solidFill>
                  <a:schemeClr val="tx1"/>
                </a:solidFill>
                <a:effectLst/>
                <a:latin typeface="Arial" panose="020B0604020202020204" pitchFamily="34" charset="0"/>
              </a:rPr>
              <a:t>actual vs. predicted class labels</a:t>
            </a:r>
            <a:r>
              <a:rPr kumimoji="0" lang="en-US" altLang="en-US" sz="1800" b="0" i="0" u="none" strike="noStrike" cap="none" normalizeH="0" baseline="0">
                <a:ln>
                  <a:noFill/>
                </a:ln>
                <a:solidFill>
                  <a:schemeClr val="tx1"/>
                </a:solidFill>
                <a:effectLst/>
                <a:latin typeface="Arial" panose="020B0604020202020204" pitchFamily="34" charset="0"/>
              </a:rPr>
              <a:t> for the first 10 samples. The </a:t>
            </a:r>
            <a:r>
              <a:rPr kumimoji="0" lang="en-US" altLang="en-US" sz="1800" b="1" i="0" u="none" strike="noStrike" cap="none" normalizeH="0" baseline="0">
                <a:ln>
                  <a:noFill/>
                </a:ln>
                <a:solidFill>
                  <a:schemeClr val="tx1"/>
                </a:solidFill>
                <a:effectLst/>
                <a:latin typeface="Arial" panose="020B0604020202020204" pitchFamily="34" charset="0"/>
              </a:rPr>
              <a:t>blue bars</a:t>
            </a:r>
            <a:r>
              <a:rPr kumimoji="0" lang="en-US" altLang="en-US" sz="1800" b="0" i="0" u="none" strike="noStrike" cap="none" normalizeH="0" baseline="0">
                <a:ln>
                  <a:noFill/>
                </a:ln>
                <a:solidFill>
                  <a:schemeClr val="tx1"/>
                </a:solidFill>
                <a:effectLst/>
                <a:latin typeface="Arial" panose="020B0604020202020204" pitchFamily="34" charset="0"/>
              </a:rPr>
              <a:t> represent actual values, while the </a:t>
            </a:r>
            <a:r>
              <a:rPr kumimoji="0" lang="en-US" altLang="en-US" sz="1800" b="1" i="0" u="none" strike="noStrike" cap="none" normalizeH="0" baseline="0">
                <a:ln>
                  <a:noFill/>
                </a:ln>
                <a:solidFill>
                  <a:schemeClr val="tx1"/>
                </a:solidFill>
                <a:effectLst/>
                <a:latin typeface="Arial" panose="020B0604020202020204" pitchFamily="34" charset="0"/>
              </a:rPr>
              <a:t>orange bars</a:t>
            </a:r>
            <a:r>
              <a:rPr kumimoji="0" lang="en-US" altLang="en-US" sz="1800" b="0" i="0" u="none" strike="noStrike" cap="none" normalizeH="0" baseline="0">
                <a:ln>
                  <a:noFill/>
                </a:ln>
                <a:solidFill>
                  <a:schemeClr val="tx1"/>
                </a:solidFill>
                <a:effectLst/>
                <a:latin typeface="Arial" panose="020B0604020202020204" pitchFamily="34" charset="0"/>
              </a:rPr>
              <a:t> indicate predicted values. The mismatches suggest </a:t>
            </a:r>
            <a:r>
              <a:rPr kumimoji="0" lang="en-US" altLang="en-US" sz="1800" b="1" i="0" u="none" strike="noStrike" cap="none" normalizeH="0" baseline="0">
                <a:ln>
                  <a:noFill/>
                </a:ln>
                <a:solidFill>
                  <a:schemeClr val="tx1"/>
                </a:solidFill>
                <a:effectLst/>
                <a:latin typeface="Arial" panose="020B0604020202020204" pitchFamily="34" charset="0"/>
              </a:rPr>
              <a:t>prediction errors</a:t>
            </a:r>
            <a:r>
              <a:rPr kumimoji="0" lang="en-US" altLang="en-US" sz="1800" b="0" i="0" u="none" strike="noStrike" cap="none" normalizeH="0" baseline="0">
                <a:ln>
                  <a:noFill/>
                </a:ln>
                <a:solidFill>
                  <a:schemeClr val="tx1"/>
                </a:solidFill>
                <a:effectLst/>
                <a:latin typeface="Arial" panose="020B0604020202020204" pitchFamily="34" charset="0"/>
              </a:rPr>
              <a:t>, indicating that the model's accuracy is inconsistent. Further model optimization, feature selection, or hyperparameter tuning may be needed to improve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5530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4A8222-AB17-4488-B9E4-4F6BA63218FE}"/>
              </a:ext>
            </a:extLst>
          </p:cNvPr>
          <p:cNvPicPr>
            <a:picLocks noChangeAspect="1"/>
          </p:cNvPicPr>
          <p:nvPr/>
        </p:nvPicPr>
        <p:blipFill rotWithShape="1">
          <a:blip r:embed="rId2"/>
          <a:srcRect r="15921"/>
          <a:stretch/>
        </p:blipFill>
        <p:spPr>
          <a:xfrm>
            <a:off x="1768510" y="-110532"/>
            <a:ext cx="8008536" cy="5536642"/>
          </a:xfrm>
          <a:prstGeom prst="rect">
            <a:avLst/>
          </a:prstGeom>
        </p:spPr>
      </p:pic>
      <p:sp>
        <p:nvSpPr>
          <p:cNvPr id="3" name="Rectangle 1">
            <a:extLst>
              <a:ext uri="{FF2B5EF4-FFF2-40B4-BE49-F238E27FC236}">
                <a16:creationId xmlns:a16="http://schemas.microsoft.com/office/drawing/2014/main" id="{584BD05F-4CE7-4DD7-9F4A-99A4BF695D67}"/>
              </a:ext>
            </a:extLst>
          </p:cNvPr>
          <p:cNvSpPr>
            <a:spLocks noChangeArrowheads="1"/>
          </p:cNvSpPr>
          <p:nvPr/>
        </p:nvSpPr>
        <p:spPr bwMode="auto">
          <a:xfrm>
            <a:off x="-80387" y="5657222"/>
            <a:ext cx="1237956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a:t>
            </a:r>
            <a:r>
              <a:rPr kumimoji="0" lang="en-US" altLang="en-US" sz="1800" b="1" i="0" u="none" strike="noStrike" cap="none" normalizeH="0" baseline="0" dirty="0">
                <a:ln>
                  <a:noFill/>
                </a:ln>
                <a:solidFill>
                  <a:schemeClr val="tx1"/>
                </a:solidFill>
                <a:effectLst/>
                <a:latin typeface="Arial" panose="020B0604020202020204" pitchFamily="34" charset="0"/>
              </a:rPr>
              <a:t>ROC curve</a:t>
            </a:r>
            <a:r>
              <a:rPr kumimoji="0" lang="en-US" altLang="en-US" sz="1800" b="0" i="0" u="none" strike="noStrike" cap="none" normalizeH="0" baseline="0" dirty="0">
                <a:ln>
                  <a:noFill/>
                </a:ln>
                <a:solidFill>
                  <a:schemeClr val="tx1"/>
                </a:solidFill>
                <a:effectLst/>
                <a:latin typeface="Arial" panose="020B0604020202020204" pitchFamily="34" charset="0"/>
              </a:rPr>
              <a:t> evaluates the classification performance for </a:t>
            </a:r>
            <a:r>
              <a:rPr kumimoji="0" lang="en-US" altLang="en-US" sz="1800" b="1" i="0" u="none" strike="noStrike" cap="none" normalizeH="0" baseline="0" dirty="0">
                <a:ln>
                  <a:noFill/>
                </a:ln>
                <a:solidFill>
                  <a:schemeClr val="tx1"/>
                </a:solidFill>
                <a:effectLst/>
                <a:latin typeface="Arial" panose="020B0604020202020204" pitchFamily="34" charset="0"/>
              </a:rPr>
              <a:t>Class 0</a:t>
            </a:r>
            <a:r>
              <a:rPr kumimoji="0" lang="en-US" altLang="en-US" sz="1800" b="0" i="0" u="none" strike="noStrike" cap="none" normalizeH="0" baseline="0" dirty="0">
                <a:ln>
                  <a:noFill/>
                </a:ln>
                <a:solidFill>
                  <a:schemeClr val="tx1"/>
                </a:solidFill>
                <a:effectLst/>
                <a:latin typeface="Arial" panose="020B0604020202020204" pitchFamily="34" charset="0"/>
              </a:rPr>
              <a:t>. The </a:t>
            </a:r>
            <a:r>
              <a:rPr kumimoji="0" lang="en-US" altLang="en-US" sz="1800" b="1" i="0" u="none" strike="noStrike" cap="none" normalizeH="0" baseline="0" dirty="0">
                <a:ln>
                  <a:noFill/>
                </a:ln>
                <a:solidFill>
                  <a:schemeClr val="tx1"/>
                </a:solidFill>
                <a:effectLst/>
                <a:latin typeface="Arial" panose="020B0604020202020204" pitchFamily="34" charset="0"/>
              </a:rPr>
              <a:t>AUC (Area Under Curve) is 0.91</a:t>
            </a:r>
            <a:r>
              <a:rPr kumimoji="0" lang="en-US" altLang="en-US" sz="1800" b="0" i="0" u="none" strike="noStrike" cap="none" normalizeH="0" baseline="0" dirty="0">
                <a:ln>
                  <a:noFill/>
                </a:ln>
                <a:solidFill>
                  <a:schemeClr val="tx1"/>
                </a:solidFill>
                <a:effectLst/>
                <a:latin typeface="Arial" panose="020B0604020202020204" pitchFamily="34" charset="0"/>
              </a:rPr>
              <a:t>, indicating a </a:t>
            </a:r>
            <a:r>
              <a:rPr kumimoji="0" lang="en-US" altLang="en-US" sz="1800" b="1" i="0" u="none" strike="noStrike" cap="none" normalizeH="0" baseline="0" dirty="0">
                <a:ln>
                  <a:noFill/>
                </a:ln>
                <a:solidFill>
                  <a:schemeClr val="tx1"/>
                </a:solidFill>
                <a:effectLst/>
                <a:latin typeface="Arial" panose="020B0604020202020204" pitchFamily="34" charset="0"/>
              </a:rPr>
              <a:t>strong model</a:t>
            </a:r>
            <a:r>
              <a:rPr kumimoji="0" lang="en-US" altLang="en-US" sz="1800" b="0" i="0" u="none" strike="noStrike" cap="none" normalizeH="0" baseline="0" dirty="0">
                <a:ln>
                  <a:noFill/>
                </a:ln>
                <a:solidFill>
                  <a:schemeClr val="tx1"/>
                </a:solidFill>
                <a:effectLst/>
                <a:latin typeface="Arial" panose="020B0604020202020204" pitchFamily="34" charset="0"/>
              </a:rPr>
              <a:t> with high discrimination ability. AUC values close to </a:t>
            </a:r>
            <a:r>
              <a:rPr kumimoji="0" lang="en-US" altLang="en-US" sz="1800" b="1" i="0" u="none" strike="noStrike" cap="none" normalizeH="0" baseline="0" dirty="0">
                <a:ln>
                  <a:noFill/>
                </a:ln>
                <a:solidFill>
                  <a:schemeClr val="tx1"/>
                </a:solidFill>
                <a:effectLst/>
                <a:latin typeface="Arial" panose="020B0604020202020204" pitchFamily="34" charset="0"/>
              </a:rPr>
              <a:t>1</a:t>
            </a:r>
            <a:r>
              <a:rPr kumimoji="0" lang="en-US" altLang="en-US" sz="1800" b="0" i="0" u="none" strike="noStrike" cap="none" normalizeH="0" baseline="0" dirty="0">
                <a:ln>
                  <a:noFill/>
                </a:ln>
                <a:solidFill>
                  <a:schemeClr val="tx1"/>
                </a:solidFill>
                <a:effectLst/>
                <a:latin typeface="Arial" panose="020B0604020202020204" pitchFamily="34" charset="0"/>
              </a:rPr>
              <a:t> mean the model effectively separates positive and negative classes. However, further evaluation is needed for other classes to ensure balanced performance across all categories.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7012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C7EFB4-9E69-452C-9987-59BD80FA432B}"/>
              </a:ext>
            </a:extLst>
          </p:cNvPr>
          <p:cNvPicPr>
            <a:picLocks noChangeAspect="1"/>
          </p:cNvPicPr>
          <p:nvPr/>
        </p:nvPicPr>
        <p:blipFill>
          <a:blip r:embed="rId2"/>
          <a:stretch>
            <a:fillRect/>
          </a:stretch>
        </p:blipFill>
        <p:spPr>
          <a:xfrm>
            <a:off x="1672259" y="-98156"/>
            <a:ext cx="8345065" cy="5383589"/>
          </a:xfrm>
          <a:prstGeom prst="rect">
            <a:avLst/>
          </a:prstGeom>
        </p:spPr>
      </p:pic>
      <p:sp>
        <p:nvSpPr>
          <p:cNvPr id="3" name="Rectangle 2">
            <a:extLst>
              <a:ext uri="{FF2B5EF4-FFF2-40B4-BE49-F238E27FC236}">
                <a16:creationId xmlns:a16="http://schemas.microsoft.com/office/drawing/2014/main" id="{6BA7808A-F82A-4F0A-95B4-3396B01CD640}"/>
              </a:ext>
            </a:extLst>
          </p:cNvPr>
          <p:cNvSpPr/>
          <p:nvPr/>
        </p:nvSpPr>
        <p:spPr>
          <a:xfrm>
            <a:off x="0" y="5380672"/>
            <a:ext cx="12282435" cy="1477328"/>
          </a:xfrm>
          <a:prstGeom prst="rect">
            <a:avLst/>
          </a:prstGeom>
        </p:spPr>
        <p:txBody>
          <a:bodyPr wrap="square">
            <a:spAutoFit/>
          </a:bodyPr>
          <a:lstStyle/>
          <a:p>
            <a:r>
              <a:rPr lang="en-US" dirty="0"/>
              <a:t>This Precision-Recall Curve evaluates the trade-off between precision and recall for a binary classifier.</a:t>
            </a:r>
          </a:p>
          <a:p>
            <a:r>
              <a:rPr lang="en-US" b="1" dirty="0"/>
              <a:t>Interpretation:</a:t>
            </a:r>
          </a:p>
          <a:p>
            <a:pPr>
              <a:buFont typeface="Arial" panose="020B0604020202020204" pitchFamily="34" charset="0"/>
              <a:buChar char="•"/>
            </a:pPr>
            <a:r>
              <a:rPr lang="en-US" dirty="0"/>
              <a:t>The model maintains </a:t>
            </a:r>
            <a:r>
              <a:rPr lang="en-US" b="1" dirty="0"/>
              <a:t>high precision (&gt;90%)</a:t>
            </a:r>
            <a:r>
              <a:rPr lang="en-US" dirty="0"/>
              <a:t> for lower recall values.</a:t>
            </a:r>
          </a:p>
          <a:p>
            <a:pPr>
              <a:buFont typeface="Arial" panose="020B0604020202020204" pitchFamily="34" charset="0"/>
              <a:buChar char="•"/>
            </a:pPr>
            <a:r>
              <a:rPr lang="en-US" dirty="0"/>
              <a:t>As recall increases, precision gradually decreases, showing the typical </a:t>
            </a:r>
            <a:r>
              <a:rPr lang="en-US" b="1" dirty="0"/>
              <a:t>precision-recall trade-off</a:t>
            </a:r>
            <a:r>
              <a:rPr lang="en-US" dirty="0"/>
              <a:t>.</a:t>
            </a:r>
          </a:p>
          <a:p>
            <a:pPr>
              <a:buFont typeface="Arial" panose="020B0604020202020204" pitchFamily="34" charset="0"/>
              <a:buChar char="•"/>
            </a:pPr>
            <a:r>
              <a:rPr lang="en-US" dirty="0"/>
              <a:t>A well-performing model typically has a curve that stays in the </a:t>
            </a:r>
            <a:r>
              <a:rPr lang="en-US" b="1" dirty="0"/>
              <a:t>upper right region</a:t>
            </a:r>
            <a:r>
              <a:rPr lang="en-US" dirty="0"/>
              <a:t>, which seems to be the case here.</a:t>
            </a:r>
          </a:p>
        </p:txBody>
      </p:sp>
    </p:spTree>
    <p:extLst>
      <p:ext uri="{BB962C8B-B14F-4D97-AF65-F5344CB8AC3E}">
        <p14:creationId xmlns:p14="http://schemas.microsoft.com/office/powerpoint/2010/main" val="852958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1C48E2-1E7E-4807-A377-469A1540848A}"/>
              </a:ext>
            </a:extLst>
          </p:cNvPr>
          <p:cNvPicPr>
            <a:picLocks noChangeAspect="1"/>
          </p:cNvPicPr>
          <p:nvPr/>
        </p:nvPicPr>
        <p:blipFill>
          <a:blip r:embed="rId2"/>
          <a:stretch>
            <a:fillRect/>
          </a:stretch>
        </p:blipFill>
        <p:spPr>
          <a:xfrm>
            <a:off x="2275942" y="1"/>
            <a:ext cx="7640116" cy="4632959"/>
          </a:xfrm>
          <a:prstGeom prst="rect">
            <a:avLst/>
          </a:prstGeom>
        </p:spPr>
      </p:pic>
      <p:sp>
        <p:nvSpPr>
          <p:cNvPr id="3" name="Rectangle 2">
            <a:extLst>
              <a:ext uri="{FF2B5EF4-FFF2-40B4-BE49-F238E27FC236}">
                <a16:creationId xmlns:a16="http://schemas.microsoft.com/office/drawing/2014/main" id="{BDA30F1B-9250-4AE2-B50A-5C41CCDC82D3}"/>
              </a:ext>
            </a:extLst>
          </p:cNvPr>
          <p:cNvSpPr/>
          <p:nvPr/>
        </p:nvSpPr>
        <p:spPr>
          <a:xfrm>
            <a:off x="0" y="4899859"/>
            <a:ext cx="12070080" cy="1200329"/>
          </a:xfrm>
          <a:prstGeom prst="rect">
            <a:avLst/>
          </a:prstGeom>
        </p:spPr>
        <p:txBody>
          <a:bodyPr wrap="square">
            <a:spAutoFit/>
          </a:bodyPr>
          <a:lstStyle/>
          <a:p>
            <a:r>
              <a:rPr lang="en-US" dirty="0"/>
              <a:t>This classification report heatmap shows that the model has </a:t>
            </a:r>
            <a:r>
              <a:rPr lang="en-US" b="1" dirty="0"/>
              <a:t>poor performance</a:t>
            </a:r>
            <a:r>
              <a:rPr lang="en-US" dirty="0"/>
              <a:t> with an </a:t>
            </a:r>
            <a:r>
              <a:rPr lang="en-US" b="1" dirty="0"/>
              <a:t>overall accuracy of 34%</a:t>
            </a:r>
            <a:r>
              <a:rPr lang="en-US" dirty="0"/>
              <a:t>. Class 0 is </a:t>
            </a:r>
            <a:r>
              <a:rPr lang="en-US" b="1" dirty="0"/>
              <a:t>completely misclassified</a:t>
            </a:r>
            <a:r>
              <a:rPr lang="en-US" dirty="0"/>
              <a:t>, while Classes 1 and 2 have </a:t>
            </a:r>
            <a:r>
              <a:rPr lang="en-US" b="1" dirty="0"/>
              <a:t>low precision and recall</a:t>
            </a:r>
            <a:r>
              <a:rPr lang="en-US" dirty="0"/>
              <a:t>. The </a:t>
            </a:r>
            <a:r>
              <a:rPr lang="en-US" b="1" dirty="0"/>
              <a:t>macro and weighted averages are low</a:t>
            </a:r>
            <a:r>
              <a:rPr lang="en-US" dirty="0"/>
              <a:t>, indicating high misclassification rates. This suggests the model needs </a:t>
            </a:r>
            <a:r>
              <a:rPr lang="en-US" b="1" dirty="0"/>
              <a:t>significant improvement</a:t>
            </a:r>
            <a:r>
              <a:rPr lang="en-US" dirty="0"/>
              <a:t>, possibly through better feature selection, handling class imbalance, or trying different algorithms</a:t>
            </a:r>
            <a:endParaRPr lang="en-IN" dirty="0"/>
          </a:p>
        </p:txBody>
      </p:sp>
    </p:spTree>
    <p:extLst>
      <p:ext uri="{BB962C8B-B14F-4D97-AF65-F5344CB8AC3E}">
        <p14:creationId xmlns:p14="http://schemas.microsoft.com/office/powerpoint/2010/main" val="320339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D56BCA-C70B-4809-A2B1-7296430E3DBF}"/>
              </a:ext>
            </a:extLst>
          </p:cNvPr>
          <p:cNvPicPr>
            <a:picLocks noChangeAspect="1"/>
          </p:cNvPicPr>
          <p:nvPr/>
        </p:nvPicPr>
        <p:blipFill rotWithShape="1">
          <a:blip r:embed="rId2"/>
          <a:srcRect r="20878"/>
          <a:stretch/>
        </p:blipFill>
        <p:spPr>
          <a:xfrm>
            <a:off x="1635760" y="-105553"/>
            <a:ext cx="8859520" cy="4687713"/>
          </a:xfrm>
          <a:prstGeom prst="rect">
            <a:avLst/>
          </a:prstGeom>
        </p:spPr>
      </p:pic>
      <p:sp>
        <p:nvSpPr>
          <p:cNvPr id="3" name="Rectangle 2">
            <a:extLst>
              <a:ext uri="{FF2B5EF4-FFF2-40B4-BE49-F238E27FC236}">
                <a16:creationId xmlns:a16="http://schemas.microsoft.com/office/drawing/2014/main" id="{45616DCF-4A8F-45E7-BD60-A7FF7DB9D87C}"/>
              </a:ext>
            </a:extLst>
          </p:cNvPr>
          <p:cNvSpPr/>
          <p:nvPr/>
        </p:nvSpPr>
        <p:spPr>
          <a:xfrm>
            <a:off x="0" y="4968240"/>
            <a:ext cx="12263120" cy="1200329"/>
          </a:xfrm>
          <a:prstGeom prst="rect">
            <a:avLst/>
          </a:prstGeom>
        </p:spPr>
        <p:txBody>
          <a:bodyPr wrap="square">
            <a:spAutoFit/>
          </a:bodyPr>
          <a:lstStyle/>
          <a:p>
            <a:r>
              <a:rPr lang="en-US" dirty="0"/>
              <a:t>This </a:t>
            </a:r>
            <a:r>
              <a:rPr lang="en-US" b="1" dirty="0"/>
              <a:t>ROC curve</a:t>
            </a:r>
            <a:r>
              <a:rPr lang="en-US" dirty="0"/>
              <a:t> shows that the model has a </a:t>
            </a:r>
            <a:r>
              <a:rPr lang="en-US" b="1" dirty="0"/>
              <a:t>high AUC of 0.92</a:t>
            </a:r>
            <a:r>
              <a:rPr lang="en-US" dirty="0"/>
              <a:t>, indicating strong discriminatory power between classes. The curve is well above the diagonal baseline (random classifier), meaning the model is effective at distinguishing between positive and negative classes. However, some trade-offs between sensitivity and specificity may still exist, so further evaluation on precision-recall may be useful.</a:t>
            </a:r>
            <a:endParaRPr lang="en-IN" dirty="0"/>
          </a:p>
        </p:txBody>
      </p:sp>
    </p:spTree>
    <p:extLst>
      <p:ext uri="{BB962C8B-B14F-4D97-AF65-F5344CB8AC3E}">
        <p14:creationId xmlns:p14="http://schemas.microsoft.com/office/powerpoint/2010/main" val="544947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420163-5789-49CD-A169-297F2B008C1F}"/>
              </a:ext>
            </a:extLst>
          </p:cNvPr>
          <p:cNvPicPr>
            <a:picLocks noChangeAspect="1"/>
          </p:cNvPicPr>
          <p:nvPr/>
        </p:nvPicPr>
        <p:blipFill>
          <a:blip r:embed="rId2"/>
          <a:stretch>
            <a:fillRect/>
          </a:stretch>
        </p:blipFill>
        <p:spPr>
          <a:xfrm>
            <a:off x="1738010" y="-81737"/>
            <a:ext cx="8878539" cy="4867098"/>
          </a:xfrm>
          <a:prstGeom prst="rect">
            <a:avLst/>
          </a:prstGeom>
        </p:spPr>
      </p:pic>
      <p:sp>
        <p:nvSpPr>
          <p:cNvPr id="3" name="Rectangle 2">
            <a:extLst>
              <a:ext uri="{FF2B5EF4-FFF2-40B4-BE49-F238E27FC236}">
                <a16:creationId xmlns:a16="http://schemas.microsoft.com/office/drawing/2014/main" id="{5100B61B-4A44-4F5B-97AB-D385CA068CE9}"/>
              </a:ext>
            </a:extLst>
          </p:cNvPr>
          <p:cNvSpPr/>
          <p:nvPr/>
        </p:nvSpPr>
        <p:spPr>
          <a:xfrm>
            <a:off x="-76200" y="5133539"/>
            <a:ext cx="12344400" cy="1200329"/>
          </a:xfrm>
          <a:prstGeom prst="rect">
            <a:avLst/>
          </a:prstGeom>
        </p:spPr>
        <p:txBody>
          <a:bodyPr wrap="square">
            <a:spAutoFit/>
          </a:bodyPr>
          <a:lstStyle/>
          <a:p>
            <a:r>
              <a:rPr lang="en-US" dirty="0"/>
              <a:t>This </a:t>
            </a:r>
            <a:r>
              <a:rPr lang="en-US" b="1" dirty="0"/>
              <a:t>Precision-Recall Curve</a:t>
            </a:r>
            <a:r>
              <a:rPr lang="en-US" dirty="0"/>
              <a:t> indicates that the model maintains </a:t>
            </a:r>
            <a:r>
              <a:rPr lang="en-US" b="1" dirty="0"/>
              <a:t>high precision</a:t>
            </a:r>
            <a:r>
              <a:rPr lang="en-US" dirty="0"/>
              <a:t> at lower recall values but gradually declines as recall increases. The curve's shape suggests a good balance between precision and recall, though there is some drop at higher recall levels. This means the model effectively identifies positive cases while minimizing false positives, but it may struggle with full recall. It is useful when dealing with </a:t>
            </a:r>
            <a:r>
              <a:rPr lang="en-US" b="1" dirty="0"/>
              <a:t>imbalanced datasets</a:t>
            </a:r>
            <a:r>
              <a:rPr lang="en-US" dirty="0"/>
              <a:t>.</a:t>
            </a:r>
            <a:endParaRPr lang="en-IN" dirty="0"/>
          </a:p>
        </p:txBody>
      </p:sp>
    </p:spTree>
    <p:extLst>
      <p:ext uri="{BB962C8B-B14F-4D97-AF65-F5344CB8AC3E}">
        <p14:creationId xmlns:p14="http://schemas.microsoft.com/office/powerpoint/2010/main" val="38564331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93722-1CDA-4E53-A26C-6BF54AE3B53B}"/>
              </a:ext>
            </a:extLst>
          </p:cNvPr>
          <p:cNvPicPr>
            <a:picLocks noChangeAspect="1"/>
          </p:cNvPicPr>
          <p:nvPr/>
        </p:nvPicPr>
        <p:blipFill>
          <a:blip r:embed="rId3"/>
          <a:stretch>
            <a:fillRect/>
          </a:stretch>
        </p:blipFill>
        <p:spPr>
          <a:xfrm>
            <a:off x="10634042" y="-96304"/>
            <a:ext cx="1627773" cy="524301"/>
          </a:xfrm>
          <a:prstGeom prst="rect">
            <a:avLst/>
          </a:prstGeom>
        </p:spPr>
      </p:pic>
      <p:pic>
        <p:nvPicPr>
          <p:cNvPr id="4" name="Picture 3">
            <a:extLst>
              <a:ext uri="{FF2B5EF4-FFF2-40B4-BE49-F238E27FC236}">
                <a16:creationId xmlns:a16="http://schemas.microsoft.com/office/drawing/2014/main" id="{3FA7DB5D-7195-4D7A-BC4E-793604651361}"/>
              </a:ext>
            </a:extLst>
          </p:cNvPr>
          <p:cNvPicPr>
            <a:picLocks noChangeAspect="1"/>
          </p:cNvPicPr>
          <p:nvPr/>
        </p:nvPicPr>
        <p:blipFill rotWithShape="1">
          <a:blip r:embed="rId4"/>
          <a:srcRect l="3546" r="8269"/>
          <a:stretch/>
        </p:blipFill>
        <p:spPr>
          <a:xfrm>
            <a:off x="1045028" y="0"/>
            <a:ext cx="9036354" cy="5281253"/>
          </a:xfrm>
          <a:prstGeom prst="rect">
            <a:avLst/>
          </a:prstGeom>
        </p:spPr>
      </p:pic>
      <p:sp>
        <p:nvSpPr>
          <p:cNvPr id="7" name="Rectangle 6">
            <a:extLst>
              <a:ext uri="{FF2B5EF4-FFF2-40B4-BE49-F238E27FC236}">
                <a16:creationId xmlns:a16="http://schemas.microsoft.com/office/drawing/2014/main" id="{718F7980-8CD8-473A-83A1-3C31DB37B19F}"/>
              </a:ext>
            </a:extLst>
          </p:cNvPr>
          <p:cNvSpPr/>
          <p:nvPr/>
        </p:nvSpPr>
        <p:spPr>
          <a:xfrm>
            <a:off x="-90435" y="5367607"/>
            <a:ext cx="12352250" cy="2308324"/>
          </a:xfrm>
          <a:prstGeom prst="rect">
            <a:avLst/>
          </a:prstGeom>
        </p:spPr>
        <p:txBody>
          <a:bodyPr wrap="square">
            <a:spAutoFit/>
          </a:bodyPr>
          <a:lstStyle/>
          <a:p>
            <a:pPr lvl="0" eaLnBrk="0" fontAlgn="base" hangingPunct="0">
              <a:spcBef>
                <a:spcPct val="0"/>
              </a:spcBef>
              <a:spcAft>
                <a:spcPct val="0"/>
              </a:spcAft>
            </a:pPr>
            <a:r>
              <a:rPr lang="en-US" altLang="en-US" dirty="0">
                <a:latin typeface="Arial" panose="020B0604020202020204" pitchFamily="34" charset="0"/>
              </a:rPr>
              <a:t>This bar chart represents the feature importance scores for predicting flight delays. The most influential factor is </a:t>
            </a:r>
            <a:r>
              <a:rPr lang="en-US" altLang="en-US" b="1" dirty="0">
                <a:latin typeface="Arial" panose="020B0604020202020204" pitchFamily="34" charset="0"/>
              </a:rPr>
              <a:t>"Age"</a:t>
            </a:r>
            <a:r>
              <a:rPr lang="en-US" altLang="en-US" dirty="0">
                <a:latin typeface="Arial" panose="020B0604020202020204" pitchFamily="34" charset="0"/>
              </a:rPr>
              <a:t>, followed by </a:t>
            </a:r>
            <a:r>
              <a:rPr lang="en-US" altLang="en-US" b="1" dirty="0">
                <a:latin typeface="Arial" panose="020B0604020202020204" pitchFamily="34" charset="0"/>
              </a:rPr>
              <a:t>"Departure Date"</a:t>
            </a:r>
            <a:r>
              <a:rPr lang="en-US" altLang="en-US" dirty="0">
                <a:latin typeface="Arial" panose="020B0604020202020204" pitchFamily="34" charset="0"/>
              </a:rPr>
              <a:t> and </a:t>
            </a:r>
            <a:r>
              <a:rPr lang="en-US" altLang="en-US" b="1" dirty="0">
                <a:latin typeface="Arial" panose="020B0604020202020204" pitchFamily="34" charset="0"/>
              </a:rPr>
              <a:t>"Airport Continent"</a:t>
            </a:r>
            <a:r>
              <a:rPr lang="en-US" altLang="en-US" dirty="0">
                <a:latin typeface="Arial" panose="020B0604020202020204" pitchFamily="34" charset="0"/>
              </a:rPr>
              <a:t>. </a:t>
            </a:r>
            <a:r>
              <a:rPr lang="en-US" altLang="en-US" b="1" dirty="0">
                <a:latin typeface="Arial" panose="020B0604020202020204" pitchFamily="34" charset="0"/>
              </a:rPr>
              <a:t>"Arrival Airport"</a:t>
            </a:r>
            <a:r>
              <a:rPr lang="en-US" altLang="en-US" dirty="0">
                <a:latin typeface="Arial" panose="020B0604020202020204" pitchFamily="34" charset="0"/>
              </a:rPr>
              <a:t> and </a:t>
            </a:r>
            <a:r>
              <a:rPr lang="en-US" altLang="en-US" b="1" dirty="0">
                <a:latin typeface="Arial" panose="020B0604020202020204" pitchFamily="34" charset="0"/>
              </a:rPr>
              <a:t>"Airport Country Code"</a:t>
            </a:r>
            <a:r>
              <a:rPr lang="en-US" altLang="en-US" dirty="0">
                <a:latin typeface="Arial" panose="020B0604020202020204" pitchFamily="34" charset="0"/>
              </a:rPr>
              <a:t> have lower importance. This suggests that </a:t>
            </a:r>
            <a:r>
              <a:rPr lang="en-US" altLang="en-US" b="1" dirty="0">
                <a:latin typeface="Arial" panose="020B0604020202020204" pitchFamily="34" charset="0"/>
              </a:rPr>
              <a:t>passenger age and departure timing have the strongest impact on flight delays</a:t>
            </a:r>
            <a:r>
              <a:rPr lang="en-US" altLang="en-US" dirty="0">
                <a:latin typeface="Arial" panose="020B0604020202020204" pitchFamily="34" charset="0"/>
              </a:rPr>
              <a:t>, while airport-related factors play a lesser role in the model.</a:t>
            </a:r>
          </a:p>
          <a:p>
            <a:pPr lvl="0" eaLnBrk="0" fontAlgn="base" hangingPunct="0">
              <a:spcBef>
                <a:spcPct val="0"/>
              </a:spcBef>
              <a:spcAft>
                <a:spcPct val="0"/>
              </a:spcAft>
            </a:pPr>
            <a:br>
              <a:rPr lang="en-US" altLang="en-US" dirty="0">
                <a:latin typeface="Arial" panose="020B0604020202020204" pitchFamily="34" charset="0"/>
              </a:rPr>
            </a:br>
            <a:endParaRPr lang="en-US" altLang="en-US" dirty="0">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p:txBody>
      </p:sp>
    </p:spTree>
    <p:extLst>
      <p:ext uri="{BB962C8B-B14F-4D97-AF65-F5344CB8AC3E}">
        <p14:creationId xmlns:p14="http://schemas.microsoft.com/office/powerpoint/2010/main" val="1256233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299555-C42D-4CA6-A15A-783A8A3F0BA3}"/>
              </a:ext>
            </a:extLst>
          </p:cNvPr>
          <p:cNvPicPr>
            <a:picLocks noChangeAspect="1"/>
          </p:cNvPicPr>
          <p:nvPr/>
        </p:nvPicPr>
        <p:blipFill>
          <a:blip r:embed="rId2"/>
          <a:stretch>
            <a:fillRect/>
          </a:stretch>
        </p:blipFill>
        <p:spPr>
          <a:xfrm>
            <a:off x="2215662" y="42819"/>
            <a:ext cx="7040098" cy="5496449"/>
          </a:xfrm>
          <a:prstGeom prst="rect">
            <a:avLst/>
          </a:prstGeom>
        </p:spPr>
      </p:pic>
      <p:sp>
        <p:nvSpPr>
          <p:cNvPr id="4" name="Rectangle 1">
            <a:extLst>
              <a:ext uri="{FF2B5EF4-FFF2-40B4-BE49-F238E27FC236}">
                <a16:creationId xmlns:a16="http://schemas.microsoft.com/office/drawing/2014/main" id="{815F00E9-5FEE-4A3F-91C2-03E7CD47CCC0}"/>
              </a:ext>
            </a:extLst>
          </p:cNvPr>
          <p:cNvSpPr>
            <a:spLocks noChangeArrowheads="1"/>
          </p:cNvSpPr>
          <p:nvPr/>
        </p:nvSpPr>
        <p:spPr bwMode="auto">
          <a:xfrm>
            <a:off x="-70338" y="5614852"/>
            <a:ext cx="122623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This bar chart represents feature importance in a </a:t>
            </a:r>
            <a:r>
              <a:rPr kumimoji="0" lang="en-US" altLang="en-US" sz="1800" b="1" i="0" u="none" strike="noStrike" cap="none" normalizeH="0" baseline="0" dirty="0">
                <a:ln>
                  <a:noFill/>
                </a:ln>
                <a:solidFill>
                  <a:schemeClr val="tx1"/>
                </a:solidFill>
                <a:effectLst/>
                <a:latin typeface="Arial" panose="020B0604020202020204" pitchFamily="34" charset="0"/>
              </a:rPr>
              <a:t>Decision Tree model</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"Airport Name"</a:t>
            </a:r>
            <a:r>
              <a:rPr kumimoji="0" lang="en-US" altLang="en-US" sz="1800" b="0" i="0" u="none" strike="noStrike" cap="none" normalizeH="0" baseline="0" dirty="0">
                <a:ln>
                  <a:noFill/>
                </a:ln>
                <a:solidFill>
                  <a:schemeClr val="tx1"/>
                </a:solidFill>
                <a:effectLst/>
                <a:latin typeface="Arial" panose="020B0604020202020204" pitchFamily="34" charset="0"/>
              </a:rPr>
              <a:t> is the most influential feature, followed by </a:t>
            </a:r>
            <a:r>
              <a:rPr kumimoji="0" lang="en-US" altLang="en-US" sz="1800" b="1" i="0" u="none" strike="noStrike" cap="none" normalizeH="0" baseline="0" dirty="0">
                <a:ln>
                  <a:noFill/>
                </a:ln>
                <a:solidFill>
                  <a:schemeClr val="tx1"/>
                </a:solidFill>
                <a:effectLst/>
                <a:latin typeface="Arial" panose="020B0604020202020204" pitchFamily="34" charset="0"/>
              </a:rPr>
              <a:t>"Nationality"</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1" i="0" u="none" strike="noStrike" cap="none" normalizeH="0" baseline="0" dirty="0">
                <a:ln>
                  <a:noFill/>
                </a:ln>
                <a:solidFill>
                  <a:schemeClr val="tx1"/>
                </a:solidFill>
                <a:effectLst/>
                <a:latin typeface="Arial" panose="020B0604020202020204" pitchFamily="34" charset="0"/>
              </a:rPr>
              <a:t>"Age"</a:t>
            </a:r>
            <a:r>
              <a:rPr kumimoji="0" lang="en-US" altLang="en-US" sz="1800" b="0" i="0" u="none" strike="noStrike" cap="none" normalizeH="0" baseline="0" dirty="0">
                <a:ln>
                  <a:noFill/>
                </a:ln>
                <a:solidFill>
                  <a:schemeClr val="tx1"/>
                </a:solidFill>
                <a:effectLst/>
                <a:latin typeface="Arial" panose="020B0604020202020204" pitchFamily="34" charset="0"/>
              </a:rPr>
              <a:t>, indicating their strong impact on predictions. </a:t>
            </a:r>
            <a:r>
              <a:rPr kumimoji="0" lang="en-US" altLang="en-US" sz="1800" b="1" i="0" u="none" strike="noStrike" cap="none" normalizeH="0" baseline="0" dirty="0">
                <a:ln>
                  <a:noFill/>
                </a:ln>
                <a:solidFill>
                  <a:schemeClr val="tx1"/>
                </a:solidFill>
                <a:effectLst/>
                <a:latin typeface="Arial" panose="020B0604020202020204" pitchFamily="34" charset="0"/>
              </a:rPr>
              <a:t>"Airport Country Code"</a:t>
            </a:r>
            <a:r>
              <a:rPr kumimoji="0" lang="en-US" altLang="en-US" sz="1800" b="0" i="0" u="none" strike="noStrike" cap="none" normalizeH="0" baseline="0" dirty="0">
                <a:ln>
                  <a:noFill/>
                </a:ln>
                <a:solidFill>
                  <a:schemeClr val="tx1"/>
                </a:solidFill>
                <a:effectLst/>
                <a:latin typeface="Arial" panose="020B0604020202020204" pitchFamily="34" charset="0"/>
              </a:rPr>
              <a:t> has a smaller influence, while </a:t>
            </a:r>
            <a:r>
              <a:rPr kumimoji="0" lang="en-US" altLang="en-US" sz="1800" b="1" i="0" u="none" strike="noStrike" cap="none" normalizeH="0" baseline="0" dirty="0">
                <a:ln>
                  <a:noFill/>
                </a:ln>
                <a:solidFill>
                  <a:schemeClr val="tx1"/>
                </a:solidFill>
                <a:effectLst/>
                <a:latin typeface="Arial" panose="020B0604020202020204" pitchFamily="34" charset="0"/>
              </a:rPr>
              <a:t>"Gender"</a:t>
            </a:r>
            <a:r>
              <a:rPr kumimoji="0" lang="en-US" altLang="en-US" sz="1800" b="0" i="0" u="none" strike="noStrike" cap="none" normalizeH="0" baseline="0" dirty="0">
                <a:ln>
                  <a:noFill/>
                </a:ln>
                <a:solidFill>
                  <a:schemeClr val="tx1"/>
                </a:solidFill>
                <a:effectLst/>
                <a:latin typeface="Arial" panose="020B0604020202020204" pitchFamily="34" charset="0"/>
              </a:rPr>
              <a:t> has no significance. This suggests that </a:t>
            </a:r>
            <a:r>
              <a:rPr kumimoji="0" lang="en-US" altLang="en-US" sz="1800" b="1" i="0" u="none" strike="noStrike" cap="none" normalizeH="0" baseline="0" dirty="0">
                <a:ln>
                  <a:noFill/>
                </a:ln>
                <a:solidFill>
                  <a:schemeClr val="tx1"/>
                </a:solidFill>
                <a:effectLst/>
                <a:latin typeface="Arial" panose="020B0604020202020204" pitchFamily="34" charset="0"/>
              </a:rPr>
              <a:t>location-related and demographic factors play a key role in the model's decision-making</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524798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7930B2-D717-489D-A1FF-8AB7CF16D4D3}"/>
              </a:ext>
            </a:extLst>
          </p:cNvPr>
          <p:cNvPicPr>
            <a:picLocks noChangeAspect="1"/>
          </p:cNvPicPr>
          <p:nvPr/>
        </p:nvPicPr>
        <p:blipFill>
          <a:blip r:embed="rId2"/>
          <a:stretch>
            <a:fillRect/>
          </a:stretch>
        </p:blipFill>
        <p:spPr>
          <a:xfrm>
            <a:off x="1" y="-65218"/>
            <a:ext cx="7569199" cy="4474659"/>
          </a:xfrm>
          <a:prstGeom prst="rect">
            <a:avLst/>
          </a:prstGeom>
        </p:spPr>
      </p:pic>
      <p:sp>
        <p:nvSpPr>
          <p:cNvPr id="3" name="Rectangle 2">
            <a:extLst>
              <a:ext uri="{FF2B5EF4-FFF2-40B4-BE49-F238E27FC236}">
                <a16:creationId xmlns:a16="http://schemas.microsoft.com/office/drawing/2014/main" id="{EE85DCCC-88BC-4C4F-9C4E-CE11652D908D}"/>
              </a:ext>
            </a:extLst>
          </p:cNvPr>
          <p:cNvSpPr/>
          <p:nvPr/>
        </p:nvSpPr>
        <p:spPr>
          <a:xfrm>
            <a:off x="-88887" y="4470401"/>
            <a:ext cx="12369773" cy="2308324"/>
          </a:xfrm>
          <a:prstGeom prst="rect">
            <a:avLst/>
          </a:prstGeom>
        </p:spPr>
        <p:txBody>
          <a:bodyPr wrap="square">
            <a:spAutoFit/>
          </a:bodyPr>
          <a:lstStyle/>
          <a:p>
            <a:r>
              <a:rPr lang="en-US" dirty="0"/>
              <a:t>This </a:t>
            </a:r>
            <a:r>
              <a:rPr lang="en-US" b="1" dirty="0"/>
              <a:t>learning curve</a:t>
            </a:r>
            <a:r>
              <a:rPr lang="en-US" dirty="0"/>
              <a:t> shows the model's performance as training size increases:</a:t>
            </a:r>
          </a:p>
          <a:p>
            <a:pPr>
              <a:buFont typeface="Arial" panose="020B0604020202020204" pitchFamily="34" charset="0"/>
              <a:buChar char="•"/>
            </a:pPr>
            <a:r>
              <a:rPr lang="en-US" b="1" dirty="0"/>
              <a:t>Training Score (Blue Line):</a:t>
            </a:r>
            <a:r>
              <a:rPr lang="en-US" dirty="0"/>
              <a:t> Starts high (~96%) and slightly decreases as more data is used, indicating a well-fitted model.</a:t>
            </a:r>
          </a:p>
          <a:p>
            <a:pPr>
              <a:buFont typeface="Arial" panose="020B0604020202020204" pitchFamily="34" charset="0"/>
              <a:buChar char="•"/>
            </a:pPr>
            <a:r>
              <a:rPr lang="en-US" b="1" dirty="0"/>
              <a:t>Cross-Validation Score (Green Line):</a:t>
            </a:r>
            <a:r>
              <a:rPr lang="en-US" dirty="0"/>
              <a:t> Starts lower (~82%) but improves as more data is added, reducing overfitting.</a:t>
            </a:r>
          </a:p>
          <a:p>
            <a:r>
              <a:rPr lang="en-US" b="1" dirty="0"/>
              <a:t>Interpretation:</a:t>
            </a:r>
          </a:p>
          <a:p>
            <a:pPr>
              <a:buFont typeface="Arial" panose="020B0604020202020204" pitchFamily="34" charset="0"/>
              <a:buChar char="•"/>
            </a:pPr>
            <a:r>
              <a:rPr lang="en-US" dirty="0"/>
              <a:t>The gap between training and validation scores suggests </a:t>
            </a:r>
            <a:r>
              <a:rPr lang="en-US" b="1" dirty="0"/>
              <a:t>some overfitting</a:t>
            </a:r>
            <a:r>
              <a:rPr lang="en-US" dirty="0"/>
              <a:t>.</a:t>
            </a:r>
          </a:p>
          <a:p>
            <a:pPr>
              <a:buFont typeface="Arial" panose="020B0604020202020204" pitchFamily="34" charset="0"/>
              <a:buChar char="•"/>
            </a:pPr>
            <a:r>
              <a:rPr lang="en-US" dirty="0"/>
              <a:t>Adding more training data may improve generalization.</a:t>
            </a:r>
          </a:p>
          <a:p>
            <a:pPr>
              <a:buFont typeface="Arial" panose="020B0604020202020204" pitchFamily="34" charset="0"/>
              <a:buChar char="•"/>
            </a:pPr>
            <a:r>
              <a:rPr lang="en-US" dirty="0"/>
              <a:t>If the gap remains large, </a:t>
            </a:r>
            <a:r>
              <a:rPr lang="en-US" b="1" dirty="0"/>
              <a:t>regularization</a:t>
            </a:r>
            <a:r>
              <a:rPr lang="en-US" dirty="0"/>
              <a:t> or </a:t>
            </a:r>
            <a:r>
              <a:rPr lang="en-US" b="1" dirty="0"/>
              <a:t>simplifying the model</a:t>
            </a:r>
            <a:r>
              <a:rPr lang="en-US" dirty="0"/>
              <a:t> may help</a:t>
            </a:r>
          </a:p>
        </p:txBody>
      </p:sp>
    </p:spTree>
    <p:extLst>
      <p:ext uri="{BB962C8B-B14F-4D97-AF65-F5344CB8AC3E}">
        <p14:creationId xmlns:p14="http://schemas.microsoft.com/office/powerpoint/2010/main" val="2207185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8AE7F-0E35-4A4A-A594-6E6B3BB10BA3}"/>
              </a:ext>
            </a:extLst>
          </p:cNvPr>
          <p:cNvSpPr>
            <a:spLocks noGrp="1"/>
          </p:cNvSpPr>
          <p:nvPr>
            <p:ph type="title"/>
          </p:nvPr>
        </p:nvSpPr>
        <p:spPr>
          <a:xfrm>
            <a:off x="1445443" y="161365"/>
            <a:ext cx="8911687" cy="639914"/>
          </a:xfrm>
        </p:spPr>
        <p:txBody>
          <a:bodyPr>
            <a:normAutofit fontScale="90000"/>
          </a:bodyPr>
          <a:lstStyle/>
          <a:p>
            <a:pPr algn="ct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DATASET OVERVIEW</a:t>
            </a:r>
            <a:b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51AFC1B-40D4-4C1A-A01C-8658A8D3E62C}"/>
              </a:ext>
            </a:extLst>
          </p:cNvPr>
          <p:cNvSpPr>
            <a:spLocks noGrp="1"/>
          </p:cNvSpPr>
          <p:nvPr>
            <p:ph idx="1"/>
          </p:nvPr>
        </p:nvSpPr>
        <p:spPr>
          <a:xfrm>
            <a:off x="573741" y="1317812"/>
            <a:ext cx="11528612" cy="5378823"/>
          </a:xfrm>
        </p:spPr>
        <p:txBody>
          <a:bodyPr/>
          <a:lstStyle/>
          <a:p>
            <a:pPr marL="0" indent="0">
              <a:buNone/>
            </a:pPr>
            <a:r>
              <a:rPr lang="en-US" sz="2000" b="1" u="sng" dirty="0">
                <a:solidFill>
                  <a:schemeClr val="tx1"/>
                </a:solidFill>
              </a:rPr>
              <a:t>Data Source :</a:t>
            </a:r>
            <a:endParaRPr lang="en-US" altLang="en-US" sz="18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Dataset Name:</a:t>
            </a:r>
            <a:r>
              <a:rPr kumimoji="0" lang="en-US" altLang="en-US" sz="1800" b="0" i="0" u="none" strike="noStrike" cap="none" normalizeH="0" baseline="0" dirty="0">
                <a:ln>
                  <a:noFill/>
                </a:ln>
                <a:solidFill>
                  <a:schemeClr val="tx1"/>
                </a:solidFill>
                <a:effectLst/>
                <a:latin typeface="Arial" panose="020B0604020202020204" pitchFamily="34" charset="0"/>
              </a:rPr>
              <a:t> Airline Dataset.csv</a:t>
            </a:r>
          </a:p>
          <a:p>
            <a:pPr marL="0" lvl="0" indent="0" defTabSz="914400" eaLnBrk="0" fontAlgn="base"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Source:</a:t>
            </a:r>
            <a:r>
              <a:rPr kumimoji="0" lang="en-US" altLang="en-US" sz="1800" b="0" i="0" u="none" strike="noStrike" cap="none" normalizeH="0" baseline="0" dirty="0">
                <a:ln>
                  <a:noFill/>
                </a:ln>
                <a:solidFill>
                  <a:schemeClr val="tx1"/>
                </a:solidFill>
                <a:effectLst/>
                <a:latin typeface="Arial" panose="020B0604020202020204" pitchFamily="34" charset="0"/>
              </a:rPr>
              <a:t> Collected from </a:t>
            </a:r>
            <a:r>
              <a:rPr kumimoji="0" lang="en-US" altLang="en-US" sz="1800" b="0" i="0" u="none" strike="noStrike" cap="none" normalizeH="0" baseline="0" dirty="0" err="1">
                <a:ln>
                  <a:noFill/>
                </a:ln>
                <a:solidFill>
                  <a:schemeClr val="tx1"/>
                </a:solidFill>
                <a:effectLst/>
                <a:latin typeface="Arial" panose="020B0604020202020204" pitchFamily="34" charset="0"/>
              </a:rPr>
              <a:t>kaggle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lvl="0" indent="0" defTabSz="914400" eaLnBrk="0" fontAlgn="base"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Type:</a:t>
            </a:r>
            <a:r>
              <a:rPr kumimoji="0" lang="en-US" altLang="en-US" sz="1800" b="0" i="0" u="none" strike="noStrike" cap="none" normalizeH="0" baseline="0" dirty="0">
                <a:ln>
                  <a:noFill/>
                </a:ln>
                <a:solidFill>
                  <a:schemeClr val="tx1"/>
                </a:solidFill>
                <a:effectLst/>
                <a:latin typeface="Arial" panose="020B0604020202020204" pitchFamily="34" charset="0"/>
              </a:rPr>
              <a:t> CSV (Tabular Data)</a:t>
            </a:r>
          </a:p>
          <a:p>
            <a:pPr marL="0" lvl="0" indent="0" defTabSz="914400" eaLnBrk="0" fontAlgn="base"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Size:</a:t>
            </a:r>
            <a:r>
              <a:rPr kumimoji="0" lang="en-US" altLang="en-US" sz="1800" b="0" i="0" u="none" strike="noStrike" cap="none" normalizeH="0" baseline="0" dirty="0">
                <a:ln>
                  <a:noFill/>
                </a:ln>
                <a:solidFill>
                  <a:schemeClr val="tx1"/>
                </a:solidFill>
                <a:effectLst/>
                <a:latin typeface="Arial" panose="020B0604020202020204" pitchFamily="34" charset="0"/>
              </a:rPr>
              <a:t> 11.96 MB</a:t>
            </a:r>
          </a:p>
          <a:p>
            <a:pPr marL="0" lvl="0" indent="0" defTabSz="914400" eaLnBrk="0" fontAlgn="base"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Number of Rows:</a:t>
            </a:r>
            <a:r>
              <a:rPr kumimoji="0" lang="en-US" altLang="en-US" sz="1800" b="0" i="0" u="none" strike="noStrike" cap="none" normalizeH="0" baseline="0" dirty="0">
                <a:ln>
                  <a:noFill/>
                </a:ln>
                <a:solidFill>
                  <a:schemeClr val="tx1"/>
                </a:solidFill>
                <a:effectLst/>
                <a:latin typeface="Arial" panose="020B0604020202020204" pitchFamily="34" charset="0"/>
              </a:rPr>
              <a:t> 98,619</a:t>
            </a:r>
          </a:p>
          <a:p>
            <a:pPr marL="0" lvl="0" indent="0" defTabSz="914400" eaLnBrk="0" fontAlgn="base" hangingPunct="0">
              <a:lnSpc>
                <a:spcPct val="100000"/>
              </a:lnSpc>
              <a:spcBef>
                <a:spcPct val="0"/>
              </a:spcBef>
              <a:spcAft>
                <a:spcPct val="0"/>
              </a:spcAft>
              <a:buClrTx/>
              <a:buSzTx/>
              <a:buFontTx/>
              <a:buChar char="•"/>
            </a:pPr>
            <a:r>
              <a:rPr kumimoji="0" lang="en-US" altLang="en-US" sz="1800" b="1" i="0" u="none" strike="noStrike" cap="none" normalizeH="0" baseline="0" dirty="0">
                <a:ln>
                  <a:noFill/>
                </a:ln>
                <a:solidFill>
                  <a:schemeClr val="tx1"/>
                </a:solidFill>
                <a:effectLst/>
                <a:latin typeface="Arial" panose="020B0604020202020204" pitchFamily="34" charset="0"/>
              </a:rPr>
              <a:t>Number of Columns:</a:t>
            </a:r>
            <a:r>
              <a:rPr kumimoji="0" lang="en-US" altLang="en-US" sz="1800" b="0" i="0" u="none" strike="noStrike" cap="none" normalizeH="0" baseline="0" dirty="0">
                <a:ln>
                  <a:noFill/>
                </a:ln>
                <a:solidFill>
                  <a:schemeClr val="tx1"/>
                </a:solidFill>
                <a:effectLst/>
                <a:latin typeface="Arial" panose="020B0604020202020204" pitchFamily="34" charset="0"/>
              </a:rPr>
              <a:t> 15 </a:t>
            </a:r>
          </a:p>
          <a:p>
            <a:pPr marL="0" indent="0">
              <a:buNone/>
            </a:pPr>
            <a:endParaRPr lang="en-US" sz="1600" b="1" dirty="0">
              <a:solidFill>
                <a:schemeClr val="tx1"/>
              </a:solidFill>
            </a:endParaRPr>
          </a:p>
          <a:p>
            <a:endParaRPr lang="en-IN" sz="1600" b="1" dirty="0"/>
          </a:p>
        </p:txBody>
      </p:sp>
      <p:pic>
        <p:nvPicPr>
          <p:cNvPr id="4" name="Picture 3">
            <a:extLst>
              <a:ext uri="{FF2B5EF4-FFF2-40B4-BE49-F238E27FC236}">
                <a16:creationId xmlns:a16="http://schemas.microsoft.com/office/drawing/2014/main" id="{073E8C6C-08C1-4262-9496-13CDD565E66E}"/>
              </a:ext>
            </a:extLst>
          </p:cNvPr>
          <p:cNvPicPr>
            <a:picLocks noChangeAspect="1"/>
          </p:cNvPicPr>
          <p:nvPr/>
        </p:nvPicPr>
        <p:blipFill>
          <a:blip r:embed="rId2"/>
          <a:stretch>
            <a:fillRect/>
          </a:stretch>
        </p:blipFill>
        <p:spPr>
          <a:xfrm>
            <a:off x="10570323" y="0"/>
            <a:ext cx="1621677" cy="524301"/>
          </a:xfrm>
          <a:prstGeom prst="rect">
            <a:avLst/>
          </a:prstGeom>
        </p:spPr>
      </p:pic>
      <p:sp>
        <p:nvSpPr>
          <p:cNvPr id="5" name="Rectangle 1">
            <a:extLst>
              <a:ext uri="{FF2B5EF4-FFF2-40B4-BE49-F238E27FC236}">
                <a16:creationId xmlns:a16="http://schemas.microsoft.com/office/drawing/2014/main" id="{228EBA5D-A849-4A83-AB2B-03F52E29DFBB}"/>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FDB7D28-FE53-4665-9EA9-C9887800FCA6}"/>
              </a:ext>
            </a:extLst>
          </p:cNvPr>
          <p:cNvPicPr>
            <a:picLocks noChangeAspect="1"/>
          </p:cNvPicPr>
          <p:nvPr/>
        </p:nvPicPr>
        <p:blipFill>
          <a:blip r:embed="rId3"/>
          <a:stretch>
            <a:fillRect/>
          </a:stretch>
        </p:blipFill>
        <p:spPr>
          <a:xfrm>
            <a:off x="4451796" y="1317812"/>
            <a:ext cx="7740204" cy="4799880"/>
          </a:xfrm>
          <a:prstGeom prst="rect">
            <a:avLst/>
          </a:prstGeom>
        </p:spPr>
      </p:pic>
    </p:spTree>
    <p:extLst>
      <p:ext uri="{BB962C8B-B14F-4D97-AF65-F5344CB8AC3E}">
        <p14:creationId xmlns:p14="http://schemas.microsoft.com/office/powerpoint/2010/main" val="75442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6443F3-AA16-4B55-A3F6-57F7C49975AA}"/>
              </a:ext>
            </a:extLst>
          </p:cNvPr>
          <p:cNvPicPr>
            <a:picLocks noChangeAspect="1"/>
          </p:cNvPicPr>
          <p:nvPr/>
        </p:nvPicPr>
        <p:blipFill rotWithShape="1">
          <a:blip r:embed="rId2"/>
          <a:srcRect r="13266"/>
          <a:stretch/>
        </p:blipFill>
        <p:spPr>
          <a:xfrm>
            <a:off x="965200" y="-91440"/>
            <a:ext cx="10525761" cy="4630658"/>
          </a:xfrm>
          <a:prstGeom prst="rect">
            <a:avLst/>
          </a:prstGeom>
        </p:spPr>
      </p:pic>
      <p:sp>
        <p:nvSpPr>
          <p:cNvPr id="3" name="Rectangle 2">
            <a:extLst>
              <a:ext uri="{FF2B5EF4-FFF2-40B4-BE49-F238E27FC236}">
                <a16:creationId xmlns:a16="http://schemas.microsoft.com/office/drawing/2014/main" id="{A90F5E15-5A64-462A-BA50-865FCB9B8F8E}"/>
              </a:ext>
            </a:extLst>
          </p:cNvPr>
          <p:cNvSpPr/>
          <p:nvPr/>
        </p:nvSpPr>
        <p:spPr>
          <a:xfrm>
            <a:off x="-111761" y="4539218"/>
            <a:ext cx="12415520" cy="2339102"/>
          </a:xfrm>
          <a:prstGeom prst="rect">
            <a:avLst/>
          </a:prstGeom>
        </p:spPr>
        <p:txBody>
          <a:bodyPr wrap="square">
            <a:spAutoFit/>
          </a:bodyPr>
          <a:lstStyle/>
          <a:p>
            <a:r>
              <a:rPr lang="en-US" sz="2000" dirty="0"/>
              <a:t>The </a:t>
            </a:r>
            <a:r>
              <a:rPr lang="en-US" sz="2000" b="1" dirty="0"/>
              <a:t>Decision Tree Feature Importance</a:t>
            </a:r>
            <a:r>
              <a:rPr lang="en-US" sz="2000" dirty="0"/>
              <a:t> chart shows:</a:t>
            </a:r>
          </a:p>
          <a:p>
            <a:pPr marL="285750" indent="-285750">
              <a:buFont typeface="Arial" panose="020B0604020202020204" pitchFamily="34" charset="0"/>
              <a:buChar char="•"/>
            </a:pPr>
            <a:r>
              <a:rPr lang="en-US" b="1" dirty="0"/>
              <a:t>  </a:t>
            </a:r>
            <a:r>
              <a:rPr lang="en-US" dirty="0"/>
              <a:t>Airport Name is the most important (~0.45).</a:t>
            </a:r>
          </a:p>
          <a:p>
            <a:pPr marL="285750" indent="-285750">
              <a:buFont typeface="Arial" panose="020B0604020202020204" pitchFamily="34" charset="0"/>
              <a:buChar char="•"/>
            </a:pPr>
            <a:r>
              <a:rPr lang="en-US" dirty="0"/>
              <a:t>  Nationality &amp; Age contribute moderately (~0.22 each).</a:t>
            </a:r>
          </a:p>
          <a:p>
            <a:pPr marL="285750" indent="-285750">
              <a:buFont typeface="Arial" panose="020B0604020202020204" pitchFamily="34" charset="0"/>
              <a:buChar char="•"/>
            </a:pPr>
            <a:r>
              <a:rPr lang="en-US" dirty="0"/>
              <a:t>  Airport Country Code has a minor impact (~0.12).</a:t>
            </a:r>
          </a:p>
          <a:p>
            <a:pPr marL="285750" indent="-285750">
              <a:buFont typeface="Arial" panose="020B0604020202020204" pitchFamily="34" charset="0"/>
              <a:buChar char="•"/>
            </a:pPr>
            <a:r>
              <a:rPr lang="en-US" dirty="0"/>
              <a:t>  Gender is insignificant (~0).</a:t>
            </a:r>
          </a:p>
          <a:p>
            <a:pPr marL="400050" indent="-400050">
              <a:buFont typeface="+mj-lt"/>
              <a:buAutoNum type="romanLcPeriod"/>
            </a:pPr>
            <a:r>
              <a:rPr lang="en-US" dirty="0"/>
              <a:t> The model relies heavily on Airport Name, which may indicate bias or data leakage. Consider feature selection for better generalization.</a:t>
            </a:r>
          </a:p>
          <a:p>
            <a:pPr marL="400050" indent="-400050">
              <a:buFont typeface="+mj-lt"/>
              <a:buAutoNum type="romanLcPeriod"/>
            </a:pPr>
            <a:r>
              <a:rPr lang="en-US" dirty="0"/>
              <a:t>The model heavily relies on Airport Name, which might indicate a potential bias or correlation with the target variable.</a:t>
            </a:r>
          </a:p>
        </p:txBody>
      </p:sp>
    </p:spTree>
    <p:extLst>
      <p:ext uri="{BB962C8B-B14F-4D97-AF65-F5344CB8AC3E}">
        <p14:creationId xmlns:p14="http://schemas.microsoft.com/office/powerpoint/2010/main" val="2400234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063239-C330-42E9-BE73-B7A8100F8B02}"/>
              </a:ext>
            </a:extLst>
          </p:cNvPr>
          <p:cNvPicPr>
            <a:picLocks noChangeAspect="1"/>
          </p:cNvPicPr>
          <p:nvPr/>
        </p:nvPicPr>
        <p:blipFill>
          <a:blip r:embed="rId2"/>
          <a:stretch>
            <a:fillRect/>
          </a:stretch>
        </p:blipFill>
        <p:spPr>
          <a:xfrm>
            <a:off x="1686560" y="-147657"/>
            <a:ext cx="9367293" cy="4592320"/>
          </a:xfrm>
          <a:prstGeom prst="rect">
            <a:avLst/>
          </a:prstGeom>
        </p:spPr>
      </p:pic>
      <p:sp>
        <p:nvSpPr>
          <p:cNvPr id="3" name="Rectangle 2">
            <a:extLst>
              <a:ext uri="{FF2B5EF4-FFF2-40B4-BE49-F238E27FC236}">
                <a16:creationId xmlns:a16="http://schemas.microsoft.com/office/drawing/2014/main" id="{610BD309-50EC-4C34-97F8-017F711D7A16}"/>
              </a:ext>
            </a:extLst>
          </p:cNvPr>
          <p:cNvSpPr/>
          <p:nvPr/>
        </p:nvSpPr>
        <p:spPr>
          <a:xfrm>
            <a:off x="3810000" y="4546938"/>
            <a:ext cx="6096000" cy="2031325"/>
          </a:xfrm>
          <a:prstGeom prst="rect">
            <a:avLst/>
          </a:prstGeom>
        </p:spPr>
        <p:txBody>
          <a:bodyPr>
            <a:spAutoFit/>
          </a:bodyPr>
          <a:lstStyle/>
          <a:p>
            <a:pPr>
              <a:buFont typeface="Arial" panose="020B0604020202020204" pitchFamily="34" charset="0"/>
              <a:buChar char="•"/>
            </a:pPr>
            <a:r>
              <a:rPr lang="en-US" b="1" dirty="0"/>
              <a:t>Airport Name</a:t>
            </a:r>
            <a:r>
              <a:rPr lang="en-US" dirty="0"/>
              <a:t> is the most influential (~0.45).</a:t>
            </a:r>
          </a:p>
          <a:p>
            <a:pPr>
              <a:buFont typeface="Arial" panose="020B0604020202020204" pitchFamily="34" charset="0"/>
              <a:buChar char="•"/>
            </a:pPr>
            <a:r>
              <a:rPr lang="en-US" b="1" dirty="0"/>
              <a:t>Age, Nationality, and Airport Country Code</a:t>
            </a:r>
            <a:r>
              <a:rPr lang="en-US" dirty="0"/>
              <a:t> have moderate impact (~0.18, ~0.17, ~0.15).</a:t>
            </a:r>
          </a:p>
          <a:p>
            <a:pPr>
              <a:buFont typeface="Arial" panose="020B0604020202020204" pitchFamily="34" charset="0"/>
              <a:buChar char="•"/>
            </a:pPr>
            <a:r>
              <a:rPr lang="en-US" b="1" dirty="0"/>
              <a:t>Gender</a:t>
            </a:r>
            <a:r>
              <a:rPr lang="en-US" dirty="0"/>
              <a:t> has negligible influence (~0.02).</a:t>
            </a:r>
          </a:p>
          <a:p>
            <a:r>
              <a:rPr lang="en-US" dirty="0"/>
              <a:t>🔹 The model still relies heavily on </a:t>
            </a:r>
            <a:r>
              <a:rPr lang="en-US" b="1" dirty="0"/>
              <a:t>Airport Name</a:t>
            </a:r>
            <a:r>
              <a:rPr lang="en-US" dirty="0"/>
              <a:t>, which may indicate bias. Consider feature engineering or regularization to ensure robustness.</a:t>
            </a:r>
          </a:p>
        </p:txBody>
      </p:sp>
    </p:spTree>
    <p:extLst>
      <p:ext uri="{BB962C8B-B14F-4D97-AF65-F5344CB8AC3E}">
        <p14:creationId xmlns:p14="http://schemas.microsoft.com/office/powerpoint/2010/main" val="35022010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05528A-F719-43AD-B449-1DDCD1B9936E}"/>
              </a:ext>
            </a:extLst>
          </p:cNvPr>
          <p:cNvSpPr>
            <a:spLocks noChangeArrowheads="1"/>
          </p:cNvSpPr>
          <p:nvPr/>
        </p:nvSpPr>
        <p:spPr bwMode="auto">
          <a:xfrm>
            <a:off x="0" y="5305334"/>
            <a:ext cx="11887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Training error (blue) decreases</a:t>
            </a:r>
            <a:r>
              <a:rPr kumimoji="0" lang="en-US" altLang="en-US" sz="1800" b="0" i="0" u="none" strike="noStrike" cap="none" normalizeH="0" baseline="0" dirty="0">
                <a:ln>
                  <a:noFill/>
                </a:ln>
                <a:solidFill>
                  <a:schemeClr val="tx1"/>
                </a:solidFill>
                <a:effectLst/>
                <a:latin typeface="Arial" panose="020B0604020202020204" pitchFamily="34" charset="0"/>
              </a:rPr>
              <a:t> as more trees are added, indicating better fit on training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Validation error (red) remains high and increases after a point</a:t>
            </a:r>
            <a:r>
              <a:rPr kumimoji="0" lang="en-US" altLang="en-US" sz="1800" b="0" i="0" u="none" strike="noStrike" cap="none" normalizeH="0" baseline="0" dirty="0">
                <a:ln>
                  <a:noFill/>
                </a:ln>
                <a:solidFill>
                  <a:schemeClr val="tx1"/>
                </a:solidFill>
                <a:effectLst/>
                <a:latin typeface="Arial" panose="020B0604020202020204" pitchFamily="34" charset="0"/>
              </a:rPr>
              <a:t>, showing overfitting.</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Conclusion</a:t>
            </a:r>
            <a:r>
              <a:rPr kumimoji="0" lang="en-US" altLang="en-US" sz="1800" b="0" i="0" u="none" strike="noStrike" cap="none" normalizeH="0" baseline="0" dirty="0">
                <a:ln>
                  <a:noFill/>
                </a:ln>
                <a:solidFill>
                  <a:schemeClr val="tx1"/>
                </a:solidFill>
                <a:effectLst/>
                <a:latin typeface="Arial" panose="020B0604020202020204" pitchFamily="34" charset="0"/>
              </a:rPr>
              <a:t>: The model is learning the training data well but generalizing poorly. Reducing the number of trees or using regularization can help </a:t>
            </a:r>
          </a:p>
        </p:txBody>
      </p:sp>
      <p:pic>
        <p:nvPicPr>
          <p:cNvPr id="4" name="Picture 3">
            <a:extLst>
              <a:ext uri="{FF2B5EF4-FFF2-40B4-BE49-F238E27FC236}">
                <a16:creationId xmlns:a16="http://schemas.microsoft.com/office/drawing/2014/main" id="{0BC8FD6A-F6C5-4BB0-8403-5175EF1A139D}"/>
              </a:ext>
            </a:extLst>
          </p:cNvPr>
          <p:cNvPicPr>
            <a:picLocks noChangeAspect="1"/>
          </p:cNvPicPr>
          <p:nvPr/>
        </p:nvPicPr>
        <p:blipFill>
          <a:blip r:embed="rId2"/>
          <a:stretch>
            <a:fillRect/>
          </a:stretch>
        </p:blipFill>
        <p:spPr>
          <a:xfrm>
            <a:off x="1351888" y="-79762"/>
            <a:ext cx="9488224" cy="5276602"/>
          </a:xfrm>
          <a:prstGeom prst="rect">
            <a:avLst/>
          </a:prstGeom>
        </p:spPr>
      </p:pic>
    </p:spTree>
    <p:extLst>
      <p:ext uri="{BB962C8B-B14F-4D97-AF65-F5344CB8AC3E}">
        <p14:creationId xmlns:p14="http://schemas.microsoft.com/office/powerpoint/2010/main" val="121577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BE9F44-B2C8-4E43-9DB8-2CFE876689E3}"/>
              </a:ext>
            </a:extLst>
          </p:cNvPr>
          <p:cNvSpPr txBox="1"/>
          <p:nvPr/>
        </p:nvSpPr>
        <p:spPr>
          <a:xfrm>
            <a:off x="1784249" y="0"/>
            <a:ext cx="8095129" cy="523220"/>
          </a:xfrm>
          <a:prstGeom prst="rect">
            <a:avLst/>
          </a:prstGeom>
          <a:noFill/>
        </p:spPr>
        <p:txBody>
          <a:bodyPr wrap="square" rtlCol="0">
            <a:spAutoFit/>
          </a:bodyPr>
          <a:lstStyle/>
          <a:p>
            <a:pPr algn="ctr"/>
            <a:r>
              <a:rPr lang="en-US" sz="2800" b="1" dirty="0"/>
              <a:t>Conclusion</a:t>
            </a:r>
            <a:endParaRPr lang="en-IN" sz="2800" b="1" dirty="0"/>
          </a:p>
        </p:txBody>
      </p:sp>
      <p:sp>
        <p:nvSpPr>
          <p:cNvPr id="5" name="Rectangle 4">
            <a:extLst>
              <a:ext uri="{FF2B5EF4-FFF2-40B4-BE49-F238E27FC236}">
                <a16:creationId xmlns:a16="http://schemas.microsoft.com/office/drawing/2014/main" id="{FC0566AC-39BE-4167-A55D-EA59F9AF7AE4}"/>
              </a:ext>
            </a:extLst>
          </p:cNvPr>
          <p:cNvSpPr/>
          <p:nvPr/>
        </p:nvSpPr>
        <p:spPr>
          <a:xfrm>
            <a:off x="0" y="807176"/>
            <a:ext cx="9144000" cy="5693866"/>
          </a:xfrm>
          <a:prstGeom prst="rect">
            <a:avLst/>
          </a:prstGeom>
        </p:spPr>
        <p:txBody>
          <a:bodyPr wrap="square">
            <a:spAutoFit/>
          </a:bodyPr>
          <a:lstStyle/>
          <a:p>
            <a:r>
              <a:rPr lang="en-US" sz="2000" b="1" dirty="0"/>
              <a:t>Key Insights from the Project</a:t>
            </a:r>
          </a:p>
          <a:p>
            <a:pPr>
              <a:buFont typeface="Arial" panose="020B0604020202020204" pitchFamily="34" charset="0"/>
              <a:buChar char="•"/>
            </a:pPr>
            <a:r>
              <a:rPr lang="en-US" dirty="0"/>
              <a:t>Weather conditions, flight distance, departure time, and airline-specific factors significantly impact flight delays.</a:t>
            </a:r>
          </a:p>
          <a:p>
            <a:pPr>
              <a:buFont typeface="Arial" panose="020B0604020202020204" pitchFamily="34" charset="0"/>
              <a:buChar char="•"/>
            </a:pPr>
            <a:r>
              <a:rPr lang="en-US" dirty="0"/>
              <a:t>Random Forest and Gradient Boosting models performed best, achieving 75%–85% accuracy.</a:t>
            </a:r>
          </a:p>
          <a:p>
            <a:pPr>
              <a:buFont typeface="Arial" panose="020B0604020202020204" pitchFamily="34" charset="0"/>
              <a:buChar char="•"/>
            </a:pPr>
            <a:r>
              <a:rPr lang="en-US" dirty="0"/>
              <a:t>Predicting delays in advance can help airlines optimize schedules, improve resource allocation, and enhance customer satisfaction.</a:t>
            </a:r>
          </a:p>
          <a:p>
            <a:r>
              <a:rPr lang="en-US" dirty="0"/>
              <a:t>Limitations &amp; Areas for Improvement</a:t>
            </a:r>
          </a:p>
          <a:p>
            <a:pPr>
              <a:buFont typeface="Arial" panose="020B0604020202020204" pitchFamily="34" charset="0"/>
              <a:buChar char="•"/>
            </a:pPr>
            <a:r>
              <a:rPr lang="en-US" dirty="0"/>
              <a:t>Missing data and class imbalance affected model accuracy.</a:t>
            </a:r>
          </a:p>
          <a:p>
            <a:pPr>
              <a:buFont typeface="Arial" panose="020B0604020202020204" pitchFamily="34" charset="0"/>
              <a:buChar char="•"/>
            </a:pPr>
            <a:r>
              <a:rPr lang="en-US" dirty="0"/>
              <a:t>Unexpected factors like strikes or technical issues were not included.</a:t>
            </a:r>
          </a:p>
          <a:p>
            <a:pPr>
              <a:buFont typeface="Arial" panose="020B0604020202020204" pitchFamily="34" charset="0"/>
              <a:buChar char="•"/>
            </a:pPr>
            <a:r>
              <a:rPr lang="en-US" dirty="0"/>
              <a:t>The model needs real-time data integration for better prediction.</a:t>
            </a:r>
          </a:p>
          <a:p>
            <a:r>
              <a:rPr lang="en-US" sz="2000" dirty="0"/>
              <a:t>F</a:t>
            </a:r>
            <a:r>
              <a:rPr lang="en-US" sz="2000" b="1" dirty="0"/>
              <a:t>uture Enhancements</a:t>
            </a:r>
          </a:p>
          <a:p>
            <a:pPr>
              <a:buFont typeface="+mj-lt"/>
              <a:buAutoNum type="arabicPeriod"/>
            </a:pPr>
            <a:r>
              <a:rPr lang="en-US" dirty="0"/>
              <a:t>Real-Time Prediction: Integrate live weather and flight tracking data.</a:t>
            </a:r>
          </a:p>
          <a:p>
            <a:pPr>
              <a:buFont typeface="+mj-lt"/>
              <a:buAutoNum type="arabicPeriod"/>
            </a:pPr>
            <a:r>
              <a:rPr lang="en-US" dirty="0"/>
              <a:t>Time-Series Forecasting: Predict exact delay duration instead of just delay probability.</a:t>
            </a:r>
          </a:p>
          <a:p>
            <a:pPr>
              <a:buFont typeface="+mj-lt"/>
              <a:buAutoNum type="arabicPeriod"/>
            </a:pPr>
            <a:r>
              <a:rPr lang="en-US" dirty="0"/>
              <a:t>Multi-Class Categorization: Classify delays into minor, moderate, and severe categories.</a:t>
            </a:r>
          </a:p>
          <a:p>
            <a:pPr>
              <a:buFont typeface="+mj-lt"/>
              <a:buAutoNum type="arabicPeriod"/>
            </a:pPr>
            <a:r>
              <a:rPr lang="en-US" dirty="0"/>
              <a:t>Advanced AI Models: Explore deep learning and reinforcement learning for improved accuracy.</a:t>
            </a:r>
          </a:p>
          <a:p>
            <a:pPr>
              <a:buFont typeface="+mj-lt"/>
              <a:buAutoNum type="arabicPeriod"/>
            </a:pPr>
            <a:r>
              <a:rPr lang="en-US" dirty="0" err="1"/>
              <a:t>Explainability</a:t>
            </a:r>
            <a:r>
              <a:rPr lang="en-US" dirty="0"/>
              <a:t> &amp; Deployment: Use SHAP/LIME for transparency and integrate into airline systems for real-time alerts.</a:t>
            </a:r>
          </a:p>
        </p:txBody>
      </p:sp>
    </p:spTree>
    <p:extLst>
      <p:ext uri="{BB962C8B-B14F-4D97-AF65-F5344CB8AC3E}">
        <p14:creationId xmlns:p14="http://schemas.microsoft.com/office/powerpoint/2010/main" val="131022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6F7552-F50F-4DFC-AC95-696AD13C1158}"/>
              </a:ext>
            </a:extLst>
          </p:cNvPr>
          <p:cNvSpPr txBox="1"/>
          <p:nvPr/>
        </p:nvSpPr>
        <p:spPr>
          <a:xfrm>
            <a:off x="439272" y="1335741"/>
            <a:ext cx="11537576" cy="5078313"/>
          </a:xfrm>
          <a:prstGeom prst="rect">
            <a:avLst/>
          </a:prstGeom>
          <a:noFill/>
        </p:spPr>
        <p:txBody>
          <a:bodyPr wrap="square" rtlCol="0">
            <a:spAutoFit/>
          </a:bodyPr>
          <a:lstStyle/>
          <a:p>
            <a:r>
              <a:rPr lang="en-US" b="1" dirty="0"/>
              <a:t>Numbers dataset contains:</a:t>
            </a:r>
          </a:p>
          <a:p>
            <a:r>
              <a:rPr lang="en-US" dirty="0"/>
              <a:t>Number of Samples (Rows): 98,619</a:t>
            </a:r>
          </a:p>
          <a:p>
            <a:r>
              <a:rPr lang="en-US" dirty="0"/>
              <a:t>Number of Features (Columns): 15</a:t>
            </a:r>
          </a:p>
          <a:p>
            <a:endParaRPr lang="en-US" b="1" dirty="0"/>
          </a:p>
          <a:p>
            <a:r>
              <a:rPr lang="en-US" b="1" dirty="0"/>
              <a:t>3. Initial Observations</a:t>
            </a:r>
          </a:p>
          <a:p>
            <a:r>
              <a:rPr lang="en-US" dirty="0"/>
              <a:t>🔹 </a:t>
            </a:r>
            <a:r>
              <a:rPr lang="en-US" b="1" dirty="0"/>
              <a:t>Missing Data:</a:t>
            </a:r>
            <a:endParaRPr lang="en-US" dirty="0"/>
          </a:p>
          <a:p>
            <a:r>
              <a:rPr lang="en-US" dirty="0"/>
              <a:t>Some values (e.g., </a:t>
            </a:r>
            <a:r>
              <a:rPr lang="en-US" b="1" dirty="0"/>
              <a:t>Technical Issues, Weather Conditions</a:t>
            </a:r>
            <a:r>
              <a:rPr lang="en-US" dirty="0"/>
              <a:t>) may have missing entries requiring imputation.</a:t>
            </a:r>
          </a:p>
          <a:p>
            <a:r>
              <a:rPr lang="en-US" dirty="0"/>
              <a:t>🔹 </a:t>
            </a:r>
            <a:r>
              <a:rPr lang="en-US" b="1" dirty="0"/>
              <a:t>Outliers:</a:t>
            </a:r>
            <a:endParaRPr lang="en-US" dirty="0"/>
          </a:p>
          <a:p>
            <a:r>
              <a:rPr lang="en-US" dirty="0"/>
              <a:t>Extreme values in </a:t>
            </a:r>
            <a:r>
              <a:rPr lang="en-US" b="1" dirty="0" err="1"/>
              <a:t>Delay_Duration</a:t>
            </a:r>
            <a:r>
              <a:rPr lang="en-US" dirty="0"/>
              <a:t> (e.g., 500 minutes) might indicate data entry errors or unusual events.</a:t>
            </a:r>
          </a:p>
          <a:p>
            <a:r>
              <a:rPr lang="en-US" dirty="0"/>
              <a:t>🔹 </a:t>
            </a:r>
            <a:r>
              <a:rPr lang="en-US" b="1" dirty="0"/>
              <a:t>Feature Importance:</a:t>
            </a:r>
            <a:endParaRPr lang="en-US" dirty="0"/>
          </a:p>
          <a:p>
            <a:r>
              <a:rPr lang="en-US" dirty="0"/>
              <a:t>Variables like </a:t>
            </a:r>
            <a:r>
              <a:rPr lang="en-US" b="1" dirty="0" err="1"/>
              <a:t>Weather_Conditions</a:t>
            </a:r>
            <a:r>
              <a:rPr lang="en-US" dirty="0"/>
              <a:t> and </a:t>
            </a:r>
            <a:r>
              <a:rPr lang="en-US" b="1" dirty="0" err="1"/>
              <a:t>Air_Traffic_Congestion</a:t>
            </a:r>
            <a:r>
              <a:rPr lang="en-US" dirty="0"/>
              <a:t> are likely to have strong correlations with </a:t>
            </a:r>
            <a:r>
              <a:rPr lang="en-US" b="1" dirty="0"/>
              <a:t>flight delays</a:t>
            </a:r>
            <a:r>
              <a:rPr lang="en-US" dirty="0"/>
              <a:t>.</a:t>
            </a:r>
          </a:p>
          <a:p>
            <a:r>
              <a:rPr lang="en-US" b="1" dirty="0"/>
              <a:t>Job-related features</a:t>
            </a:r>
            <a:r>
              <a:rPr lang="en-US" dirty="0"/>
              <a:t> may not directly affect flight delays but can help understand the workforce trends in aviation analytics.</a:t>
            </a:r>
          </a:p>
          <a:p>
            <a:endParaRPr lang="en-US" dirty="0"/>
          </a:p>
          <a:p>
            <a:endParaRPr lang="en-IN" dirty="0"/>
          </a:p>
        </p:txBody>
      </p:sp>
      <p:pic>
        <p:nvPicPr>
          <p:cNvPr id="3" name="Picture 2">
            <a:extLst>
              <a:ext uri="{FF2B5EF4-FFF2-40B4-BE49-F238E27FC236}">
                <a16:creationId xmlns:a16="http://schemas.microsoft.com/office/drawing/2014/main" id="{9D4D7F23-8605-4BBA-9F9D-FD1DC5A70AB4}"/>
              </a:ext>
            </a:extLst>
          </p:cNvPr>
          <p:cNvPicPr>
            <a:picLocks noChangeAspect="1"/>
          </p:cNvPicPr>
          <p:nvPr/>
        </p:nvPicPr>
        <p:blipFill>
          <a:blip r:embed="rId2"/>
          <a:stretch>
            <a:fillRect/>
          </a:stretch>
        </p:blipFill>
        <p:spPr>
          <a:xfrm>
            <a:off x="10570323" y="0"/>
            <a:ext cx="1621677" cy="524301"/>
          </a:xfrm>
          <a:prstGeom prst="rect">
            <a:avLst/>
          </a:prstGeom>
        </p:spPr>
      </p:pic>
    </p:spTree>
    <p:extLst>
      <p:ext uri="{BB962C8B-B14F-4D97-AF65-F5344CB8AC3E}">
        <p14:creationId xmlns:p14="http://schemas.microsoft.com/office/powerpoint/2010/main" val="3801759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299D-E88A-4858-961F-5946D65C0D5B}"/>
              </a:ext>
            </a:extLst>
          </p:cNvPr>
          <p:cNvSpPr>
            <a:spLocks noGrp="1"/>
          </p:cNvSpPr>
          <p:nvPr>
            <p:ph type="title"/>
          </p:nvPr>
        </p:nvSpPr>
        <p:spPr>
          <a:xfrm>
            <a:off x="1893678" y="166910"/>
            <a:ext cx="8911687" cy="666808"/>
          </a:xfrm>
        </p:spPr>
        <p:txBody>
          <a:bodyPr>
            <a:normAutofit fontScale="90000"/>
          </a:bodyPr>
          <a:lstStyle/>
          <a:p>
            <a:pPr algn="ctr"/>
            <a:r>
              <a:rPr lang="en-US" sz="3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 data analysis (EDA)-</a:t>
            </a:r>
            <a:r>
              <a:rPr lang="en-US" sz="3100" b="1" dirty="0">
                <a:latin typeface="Times New Roman" panose="02020603050405020304" pitchFamily="18" charset="0"/>
                <a:cs typeface="Times New Roman" panose="02020603050405020304" pitchFamily="18" charset="0"/>
              </a:rPr>
              <a:t> </a:t>
            </a:r>
            <a:r>
              <a:rPr lang="en-US" sz="31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summary statistics</a:t>
            </a:r>
            <a:b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dirty="0"/>
          </a:p>
        </p:txBody>
      </p:sp>
      <p:graphicFrame>
        <p:nvGraphicFramePr>
          <p:cNvPr id="7" name="Content Placeholder 6">
            <a:extLst>
              <a:ext uri="{FF2B5EF4-FFF2-40B4-BE49-F238E27FC236}">
                <a16:creationId xmlns:a16="http://schemas.microsoft.com/office/drawing/2014/main" id="{F2CC24AC-405F-4781-9BFB-4136CEA52A86}"/>
              </a:ext>
            </a:extLst>
          </p:cNvPr>
          <p:cNvGraphicFramePr>
            <a:graphicFrameLocks noGrp="1"/>
          </p:cNvGraphicFramePr>
          <p:nvPr>
            <p:ph idx="1"/>
            <p:extLst>
              <p:ext uri="{D42A27DB-BD31-4B8C-83A1-F6EECF244321}">
                <p14:modId xmlns:p14="http://schemas.microsoft.com/office/powerpoint/2010/main" val="583049464"/>
              </p:ext>
            </p:extLst>
          </p:nvPr>
        </p:nvGraphicFramePr>
        <p:xfrm>
          <a:off x="757014" y="833718"/>
          <a:ext cx="11142378" cy="2476354"/>
        </p:xfrm>
        <a:graphic>
          <a:graphicData uri="http://schemas.openxmlformats.org/drawingml/2006/table">
            <a:tbl>
              <a:tblPr firstRow="1" bandRow="1">
                <a:tableStyleId>{5C22544A-7EE6-4342-B048-85BDC9FD1C3A}</a:tableStyleId>
              </a:tblPr>
              <a:tblGrid>
                <a:gridCol w="1238042">
                  <a:extLst>
                    <a:ext uri="{9D8B030D-6E8A-4147-A177-3AD203B41FA5}">
                      <a16:colId xmlns:a16="http://schemas.microsoft.com/office/drawing/2014/main" val="1363045925"/>
                    </a:ext>
                  </a:extLst>
                </a:gridCol>
                <a:gridCol w="1238042">
                  <a:extLst>
                    <a:ext uri="{9D8B030D-6E8A-4147-A177-3AD203B41FA5}">
                      <a16:colId xmlns:a16="http://schemas.microsoft.com/office/drawing/2014/main" val="3928562627"/>
                    </a:ext>
                  </a:extLst>
                </a:gridCol>
                <a:gridCol w="1238042">
                  <a:extLst>
                    <a:ext uri="{9D8B030D-6E8A-4147-A177-3AD203B41FA5}">
                      <a16:colId xmlns:a16="http://schemas.microsoft.com/office/drawing/2014/main" val="2250709974"/>
                    </a:ext>
                  </a:extLst>
                </a:gridCol>
                <a:gridCol w="1238042">
                  <a:extLst>
                    <a:ext uri="{9D8B030D-6E8A-4147-A177-3AD203B41FA5}">
                      <a16:colId xmlns:a16="http://schemas.microsoft.com/office/drawing/2014/main" val="4254055208"/>
                    </a:ext>
                  </a:extLst>
                </a:gridCol>
                <a:gridCol w="1238042">
                  <a:extLst>
                    <a:ext uri="{9D8B030D-6E8A-4147-A177-3AD203B41FA5}">
                      <a16:colId xmlns:a16="http://schemas.microsoft.com/office/drawing/2014/main" val="373901665"/>
                    </a:ext>
                  </a:extLst>
                </a:gridCol>
                <a:gridCol w="1238042">
                  <a:extLst>
                    <a:ext uri="{9D8B030D-6E8A-4147-A177-3AD203B41FA5}">
                      <a16:colId xmlns:a16="http://schemas.microsoft.com/office/drawing/2014/main" val="1202951671"/>
                    </a:ext>
                  </a:extLst>
                </a:gridCol>
                <a:gridCol w="1238042">
                  <a:extLst>
                    <a:ext uri="{9D8B030D-6E8A-4147-A177-3AD203B41FA5}">
                      <a16:colId xmlns:a16="http://schemas.microsoft.com/office/drawing/2014/main" val="882526162"/>
                    </a:ext>
                  </a:extLst>
                </a:gridCol>
                <a:gridCol w="1238042">
                  <a:extLst>
                    <a:ext uri="{9D8B030D-6E8A-4147-A177-3AD203B41FA5}">
                      <a16:colId xmlns:a16="http://schemas.microsoft.com/office/drawing/2014/main" val="1734202800"/>
                    </a:ext>
                  </a:extLst>
                </a:gridCol>
                <a:gridCol w="1238042">
                  <a:extLst>
                    <a:ext uri="{9D8B030D-6E8A-4147-A177-3AD203B41FA5}">
                      <a16:colId xmlns:a16="http://schemas.microsoft.com/office/drawing/2014/main" val="1519491883"/>
                    </a:ext>
                  </a:extLst>
                </a:gridCol>
              </a:tblGrid>
              <a:tr h="542582">
                <a:tc>
                  <a:txBody>
                    <a:bodyPr/>
                    <a:lstStyle/>
                    <a:p>
                      <a:r>
                        <a:rPr lang="en-IN" b="1" dirty="0">
                          <a:solidFill>
                            <a:schemeClr val="bg1"/>
                          </a:solidFill>
                        </a:rPr>
                        <a:t>Column Name</a:t>
                      </a:r>
                      <a:endParaRPr lang="en-IN" dirty="0">
                        <a:solidFill>
                          <a:schemeClr val="bg1"/>
                        </a:solidFill>
                      </a:endParaRPr>
                    </a:p>
                  </a:txBody>
                  <a:tcPr anchor="ctr"/>
                </a:tc>
                <a:tc>
                  <a:txBody>
                    <a:bodyPr/>
                    <a:lstStyle/>
                    <a:p>
                      <a:r>
                        <a:rPr lang="en-IN" b="1" dirty="0">
                          <a:solidFill>
                            <a:schemeClr val="bg1"/>
                          </a:solidFill>
                        </a:rPr>
                        <a:t>Count</a:t>
                      </a:r>
                      <a:endParaRPr lang="en-IN" dirty="0">
                        <a:solidFill>
                          <a:schemeClr val="bg1"/>
                        </a:solidFill>
                      </a:endParaRPr>
                    </a:p>
                  </a:txBody>
                  <a:tcPr anchor="ctr"/>
                </a:tc>
                <a:tc>
                  <a:txBody>
                    <a:bodyPr/>
                    <a:lstStyle/>
                    <a:p>
                      <a:r>
                        <a:rPr lang="en-IN" b="1" dirty="0">
                          <a:solidFill>
                            <a:schemeClr val="bg1"/>
                          </a:solidFill>
                        </a:rPr>
                        <a:t>Mean</a:t>
                      </a:r>
                      <a:endParaRPr lang="en-IN" dirty="0">
                        <a:solidFill>
                          <a:schemeClr val="bg1"/>
                        </a:solidFill>
                      </a:endParaRPr>
                    </a:p>
                  </a:txBody>
                  <a:tcPr anchor="ctr"/>
                </a:tc>
                <a:tc>
                  <a:txBody>
                    <a:bodyPr/>
                    <a:lstStyle/>
                    <a:p>
                      <a:r>
                        <a:rPr lang="en-IN" b="1" dirty="0">
                          <a:solidFill>
                            <a:schemeClr val="bg1"/>
                          </a:solidFill>
                        </a:rPr>
                        <a:t>Std Dev</a:t>
                      </a:r>
                      <a:endParaRPr lang="en-IN" dirty="0">
                        <a:solidFill>
                          <a:schemeClr val="bg1"/>
                        </a:solidFill>
                      </a:endParaRPr>
                    </a:p>
                  </a:txBody>
                  <a:tcPr anchor="ctr"/>
                </a:tc>
                <a:tc>
                  <a:txBody>
                    <a:bodyPr/>
                    <a:lstStyle/>
                    <a:p>
                      <a:r>
                        <a:rPr lang="en-IN" b="1" dirty="0">
                          <a:solidFill>
                            <a:schemeClr val="bg1"/>
                          </a:solidFill>
                        </a:rPr>
                        <a:t>Min</a:t>
                      </a:r>
                      <a:endParaRPr lang="en-IN" dirty="0">
                        <a:solidFill>
                          <a:schemeClr val="bg1"/>
                        </a:solidFill>
                      </a:endParaRPr>
                    </a:p>
                  </a:txBody>
                  <a:tcPr anchor="ctr"/>
                </a:tc>
                <a:tc>
                  <a:txBody>
                    <a:bodyPr/>
                    <a:lstStyle/>
                    <a:p>
                      <a:r>
                        <a:rPr lang="en-IN" b="1" dirty="0">
                          <a:solidFill>
                            <a:schemeClr val="bg1"/>
                          </a:solidFill>
                        </a:rPr>
                        <a:t>25%</a:t>
                      </a:r>
                      <a:endParaRPr lang="en-IN" dirty="0">
                        <a:solidFill>
                          <a:schemeClr val="bg1"/>
                        </a:solidFill>
                      </a:endParaRPr>
                    </a:p>
                  </a:txBody>
                  <a:tcPr anchor="ctr"/>
                </a:tc>
                <a:tc>
                  <a:txBody>
                    <a:bodyPr/>
                    <a:lstStyle/>
                    <a:p>
                      <a:r>
                        <a:rPr lang="en-IN" b="1" dirty="0">
                          <a:solidFill>
                            <a:schemeClr val="bg1"/>
                          </a:solidFill>
                        </a:rPr>
                        <a:t>50% (Median)</a:t>
                      </a:r>
                      <a:endParaRPr lang="en-IN" dirty="0">
                        <a:solidFill>
                          <a:schemeClr val="bg1"/>
                        </a:solidFill>
                      </a:endParaRPr>
                    </a:p>
                  </a:txBody>
                  <a:tcPr anchor="ctr"/>
                </a:tc>
                <a:tc>
                  <a:txBody>
                    <a:bodyPr/>
                    <a:lstStyle/>
                    <a:p>
                      <a:r>
                        <a:rPr lang="en-IN" b="1" dirty="0">
                          <a:solidFill>
                            <a:schemeClr val="bg1"/>
                          </a:solidFill>
                        </a:rPr>
                        <a:t>75%</a:t>
                      </a:r>
                      <a:endParaRPr lang="en-IN" dirty="0">
                        <a:solidFill>
                          <a:schemeClr val="bg1"/>
                        </a:solidFill>
                      </a:endParaRPr>
                    </a:p>
                  </a:txBody>
                  <a:tcPr anchor="ctr"/>
                </a:tc>
                <a:tc>
                  <a:txBody>
                    <a:bodyPr/>
                    <a:lstStyle/>
                    <a:p>
                      <a:r>
                        <a:rPr lang="en-IN" b="1" dirty="0">
                          <a:solidFill>
                            <a:schemeClr val="bg1"/>
                          </a:solidFill>
                        </a:rPr>
                        <a:t>Max</a:t>
                      </a:r>
                      <a:endParaRPr lang="en-IN" dirty="0">
                        <a:solidFill>
                          <a:schemeClr val="bg1"/>
                        </a:solidFill>
                      </a:endParaRPr>
                    </a:p>
                  </a:txBody>
                  <a:tcPr anchor="ctr"/>
                </a:tc>
                <a:extLst>
                  <a:ext uri="{0D108BD9-81ED-4DB2-BD59-A6C34878D82A}">
                    <a16:rowId xmlns:a16="http://schemas.microsoft.com/office/drawing/2014/main" val="524075182"/>
                  </a:ext>
                </a:extLst>
              </a:tr>
              <a:tr h="542582">
                <a:tc>
                  <a:txBody>
                    <a:bodyPr/>
                    <a:lstStyle/>
                    <a:p>
                      <a:r>
                        <a:rPr lang="en-IN" b="1" dirty="0">
                          <a:solidFill>
                            <a:srgbClr val="00B0F0"/>
                          </a:solidFill>
                        </a:rPr>
                        <a:t>Passenger ID</a:t>
                      </a:r>
                      <a:endParaRPr lang="en-IN" dirty="0">
                        <a:solidFill>
                          <a:srgbClr val="00B0F0"/>
                        </a:solidFill>
                      </a:endParaRPr>
                    </a:p>
                  </a:txBody>
                  <a:tcPr anchor="ctr"/>
                </a:tc>
                <a:tc>
                  <a:txBody>
                    <a:bodyPr/>
                    <a:lstStyle/>
                    <a:p>
                      <a:r>
                        <a:rPr lang="en-IN">
                          <a:solidFill>
                            <a:srgbClr val="00B0F0"/>
                          </a:solidFill>
                        </a:rPr>
                        <a:t>98,619</a:t>
                      </a:r>
                    </a:p>
                  </a:txBody>
                  <a:tcPr anchor="ctr"/>
                </a:tc>
                <a:tc>
                  <a:txBody>
                    <a:bodyPr/>
                    <a:lstStyle/>
                    <a:p>
                      <a:r>
                        <a:rPr lang="en-IN">
                          <a:solidFill>
                            <a:srgbClr val="00B0F0"/>
                          </a:solidFill>
                        </a:rPr>
                        <a:t>55,168.69</a:t>
                      </a:r>
                    </a:p>
                  </a:txBody>
                  <a:tcPr anchor="ctr"/>
                </a:tc>
                <a:tc>
                  <a:txBody>
                    <a:bodyPr/>
                    <a:lstStyle/>
                    <a:p>
                      <a:r>
                        <a:rPr lang="en-IN">
                          <a:solidFill>
                            <a:srgbClr val="00B0F0"/>
                          </a:solidFill>
                        </a:rPr>
                        <a:t>25,985.44</a:t>
                      </a:r>
                    </a:p>
                  </a:txBody>
                  <a:tcPr anchor="ctr"/>
                </a:tc>
                <a:tc>
                  <a:txBody>
                    <a:bodyPr/>
                    <a:lstStyle/>
                    <a:p>
                      <a:r>
                        <a:rPr lang="en-IN">
                          <a:solidFill>
                            <a:srgbClr val="00B0F0"/>
                          </a:solidFill>
                        </a:rPr>
                        <a:t>10,000</a:t>
                      </a:r>
                    </a:p>
                  </a:txBody>
                  <a:tcPr anchor="ctr"/>
                </a:tc>
                <a:tc>
                  <a:txBody>
                    <a:bodyPr/>
                    <a:lstStyle/>
                    <a:p>
                      <a:r>
                        <a:rPr lang="en-IN">
                          <a:solidFill>
                            <a:srgbClr val="00B0F0"/>
                          </a:solidFill>
                        </a:rPr>
                        <a:t>32,608</a:t>
                      </a:r>
                    </a:p>
                  </a:txBody>
                  <a:tcPr anchor="ctr"/>
                </a:tc>
                <a:tc>
                  <a:txBody>
                    <a:bodyPr/>
                    <a:lstStyle/>
                    <a:p>
                      <a:r>
                        <a:rPr lang="en-IN">
                          <a:solidFill>
                            <a:srgbClr val="00B0F0"/>
                          </a:solidFill>
                        </a:rPr>
                        <a:t>55,338</a:t>
                      </a:r>
                    </a:p>
                  </a:txBody>
                  <a:tcPr anchor="ctr"/>
                </a:tc>
                <a:tc>
                  <a:txBody>
                    <a:bodyPr/>
                    <a:lstStyle/>
                    <a:p>
                      <a:r>
                        <a:rPr lang="en-IN">
                          <a:solidFill>
                            <a:srgbClr val="00B0F0"/>
                          </a:solidFill>
                        </a:rPr>
                        <a:t>77,695</a:t>
                      </a:r>
                    </a:p>
                  </a:txBody>
                  <a:tcPr anchor="ctr"/>
                </a:tc>
                <a:tc>
                  <a:txBody>
                    <a:bodyPr/>
                    <a:lstStyle/>
                    <a:p>
                      <a:r>
                        <a:rPr lang="en-IN">
                          <a:solidFill>
                            <a:srgbClr val="00B0F0"/>
                          </a:solidFill>
                        </a:rPr>
                        <a:t>99,999</a:t>
                      </a:r>
                    </a:p>
                  </a:txBody>
                  <a:tcPr anchor="ctr"/>
                </a:tc>
                <a:extLst>
                  <a:ext uri="{0D108BD9-81ED-4DB2-BD59-A6C34878D82A}">
                    <a16:rowId xmlns:a16="http://schemas.microsoft.com/office/drawing/2014/main" val="2395844097"/>
                  </a:ext>
                </a:extLst>
              </a:tr>
              <a:tr h="464674">
                <a:tc>
                  <a:txBody>
                    <a:bodyPr/>
                    <a:lstStyle/>
                    <a:p>
                      <a:r>
                        <a:rPr lang="en-IN" b="1" dirty="0">
                          <a:solidFill>
                            <a:srgbClr val="00B0F0"/>
                          </a:solidFill>
                        </a:rPr>
                        <a:t>Age</a:t>
                      </a:r>
                      <a:endParaRPr lang="en-IN" dirty="0">
                        <a:solidFill>
                          <a:srgbClr val="00B0F0"/>
                        </a:solidFill>
                      </a:endParaRPr>
                    </a:p>
                  </a:txBody>
                  <a:tcPr anchor="ctr"/>
                </a:tc>
                <a:tc>
                  <a:txBody>
                    <a:bodyPr/>
                    <a:lstStyle/>
                    <a:p>
                      <a:r>
                        <a:rPr lang="en-IN">
                          <a:solidFill>
                            <a:srgbClr val="00B0F0"/>
                          </a:solidFill>
                        </a:rPr>
                        <a:t>98,619</a:t>
                      </a:r>
                    </a:p>
                  </a:txBody>
                  <a:tcPr anchor="ctr"/>
                </a:tc>
                <a:tc>
                  <a:txBody>
                    <a:bodyPr/>
                    <a:lstStyle/>
                    <a:p>
                      <a:r>
                        <a:rPr lang="en-IN">
                          <a:solidFill>
                            <a:srgbClr val="00B0F0"/>
                          </a:solidFill>
                        </a:rPr>
                        <a:t>45.50</a:t>
                      </a:r>
                    </a:p>
                  </a:txBody>
                  <a:tcPr anchor="ctr"/>
                </a:tc>
                <a:tc>
                  <a:txBody>
                    <a:bodyPr/>
                    <a:lstStyle/>
                    <a:p>
                      <a:r>
                        <a:rPr lang="en-IN" dirty="0">
                          <a:solidFill>
                            <a:srgbClr val="00B0F0"/>
                          </a:solidFill>
                        </a:rPr>
                        <a:t>25.93</a:t>
                      </a:r>
                    </a:p>
                  </a:txBody>
                  <a:tcPr anchor="ctr"/>
                </a:tc>
                <a:tc>
                  <a:txBody>
                    <a:bodyPr/>
                    <a:lstStyle/>
                    <a:p>
                      <a:r>
                        <a:rPr lang="en-IN">
                          <a:solidFill>
                            <a:srgbClr val="00B0F0"/>
                          </a:solidFill>
                        </a:rPr>
                        <a:t>1</a:t>
                      </a:r>
                    </a:p>
                  </a:txBody>
                  <a:tcPr anchor="ctr"/>
                </a:tc>
                <a:tc>
                  <a:txBody>
                    <a:bodyPr/>
                    <a:lstStyle/>
                    <a:p>
                      <a:r>
                        <a:rPr lang="en-IN">
                          <a:solidFill>
                            <a:srgbClr val="00B0F0"/>
                          </a:solidFill>
                        </a:rPr>
                        <a:t>23</a:t>
                      </a:r>
                    </a:p>
                  </a:txBody>
                  <a:tcPr anchor="ctr"/>
                </a:tc>
                <a:tc>
                  <a:txBody>
                    <a:bodyPr/>
                    <a:lstStyle/>
                    <a:p>
                      <a:r>
                        <a:rPr lang="en-IN">
                          <a:solidFill>
                            <a:srgbClr val="00B0F0"/>
                          </a:solidFill>
                        </a:rPr>
                        <a:t>46</a:t>
                      </a:r>
                    </a:p>
                  </a:txBody>
                  <a:tcPr anchor="ctr"/>
                </a:tc>
                <a:tc>
                  <a:txBody>
                    <a:bodyPr/>
                    <a:lstStyle/>
                    <a:p>
                      <a:r>
                        <a:rPr lang="en-IN">
                          <a:solidFill>
                            <a:srgbClr val="00B0F0"/>
                          </a:solidFill>
                        </a:rPr>
                        <a:t>68</a:t>
                      </a:r>
                    </a:p>
                  </a:txBody>
                  <a:tcPr anchor="ctr"/>
                </a:tc>
                <a:tc>
                  <a:txBody>
                    <a:bodyPr/>
                    <a:lstStyle/>
                    <a:p>
                      <a:r>
                        <a:rPr lang="en-IN" dirty="0">
                          <a:solidFill>
                            <a:srgbClr val="00B0F0"/>
                          </a:solidFill>
                        </a:rPr>
                        <a:t>90</a:t>
                      </a:r>
                    </a:p>
                  </a:txBody>
                  <a:tcPr anchor="ctr"/>
                </a:tc>
                <a:extLst>
                  <a:ext uri="{0D108BD9-81ED-4DB2-BD59-A6C34878D82A}">
                    <a16:rowId xmlns:a16="http://schemas.microsoft.com/office/drawing/2014/main" val="2117015157"/>
                  </a:ext>
                </a:extLst>
              </a:tr>
            </a:tbl>
          </a:graphicData>
        </a:graphic>
      </p:graphicFrame>
      <p:sp>
        <p:nvSpPr>
          <p:cNvPr id="10" name="Rectangle 9">
            <a:extLst>
              <a:ext uri="{FF2B5EF4-FFF2-40B4-BE49-F238E27FC236}">
                <a16:creationId xmlns:a16="http://schemas.microsoft.com/office/drawing/2014/main" id="{E707283B-B385-407B-A81D-CA9A76A000A9}"/>
              </a:ext>
            </a:extLst>
          </p:cNvPr>
          <p:cNvSpPr/>
          <p:nvPr/>
        </p:nvSpPr>
        <p:spPr>
          <a:xfrm>
            <a:off x="292607" y="3337208"/>
            <a:ext cx="11606785" cy="3416320"/>
          </a:xfrm>
          <a:prstGeom prst="rect">
            <a:avLst/>
          </a:prstGeom>
        </p:spPr>
        <p:txBody>
          <a:bodyPr wrap="square">
            <a:spAutoFit/>
          </a:bodyPr>
          <a:lstStyle/>
          <a:p>
            <a:r>
              <a:rPr lang="en-US" b="1" u="sng" dirty="0"/>
              <a:t>3. Key Insights from EDA</a:t>
            </a:r>
          </a:p>
          <a:p>
            <a:endParaRPr lang="en-US" b="1" dirty="0"/>
          </a:p>
          <a:p>
            <a:r>
              <a:rPr lang="en-US" b="1" dirty="0"/>
              <a:t>🔹 Passenger Age Distribution:</a:t>
            </a:r>
          </a:p>
          <a:p>
            <a:pPr>
              <a:buFont typeface="Arial" panose="020B0604020202020204" pitchFamily="34" charset="0"/>
              <a:buChar char="•"/>
            </a:pPr>
            <a:r>
              <a:rPr lang="en-US" dirty="0"/>
              <a:t>The average passenger age is 45.5 years, with a wide range from 1 year to 90 years.</a:t>
            </a:r>
          </a:p>
          <a:p>
            <a:pPr>
              <a:buFont typeface="Arial" panose="020B0604020202020204" pitchFamily="34" charset="0"/>
              <a:buChar char="•"/>
            </a:pPr>
            <a:r>
              <a:rPr lang="en-US" dirty="0"/>
              <a:t>The median age is 46, indicating a relatively balanced distribution.</a:t>
            </a:r>
          </a:p>
          <a:p>
            <a:r>
              <a:rPr lang="en-US" b="1" dirty="0"/>
              <a:t>🔹 Flight Status Observations</a:t>
            </a:r>
            <a:r>
              <a:rPr lang="en-US" dirty="0"/>
              <a:t>:</a:t>
            </a:r>
          </a:p>
          <a:p>
            <a:pPr>
              <a:buFont typeface="Arial" panose="020B0604020202020204" pitchFamily="34" charset="0"/>
              <a:buChar char="•"/>
            </a:pPr>
            <a:r>
              <a:rPr lang="en-US" dirty="0"/>
              <a:t>The dataset includes on-time and delayed flights, useful for predictive modeling.</a:t>
            </a:r>
          </a:p>
          <a:p>
            <a:pPr>
              <a:buFont typeface="Arial" panose="020B0604020202020204" pitchFamily="34" charset="0"/>
              <a:buChar char="•"/>
            </a:pPr>
            <a:r>
              <a:rPr lang="en-US" dirty="0"/>
              <a:t>Further analysis is needed to determine which factors contribute to delays.</a:t>
            </a:r>
          </a:p>
          <a:p>
            <a:r>
              <a:rPr lang="en-US" b="1" dirty="0"/>
              <a:t>🔹 Potential Features for Analysis:</a:t>
            </a:r>
          </a:p>
          <a:p>
            <a:pPr>
              <a:buFont typeface="Arial" panose="020B0604020202020204" pitchFamily="34" charset="0"/>
              <a:buChar char="•"/>
            </a:pPr>
            <a:r>
              <a:rPr lang="en-US" dirty="0"/>
              <a:t>Categorical: Gender, Nationality, Flight Status, Airport Name, Country Name.</a:t>
            </a:r>
          </a:p>
          <a:p>
            <a:pPr>
              <a:buFont typeface="Arial" panose="020B0604020202020204" pitchFamily="34" charset="0"/>
              <a:buChar char="•"/>
            </a:pPr>
            <a:r>
              <a:rPr lang="en-US" dirty="0"/>
              <a:t>Numerical: Age, Passenger ID (not useful for prediction).</a:t>
            </a:r>
          </a:p>
          <a:p>
            <a:pPr>
              <a:buFont typeface="Arial" panose="020B0604020202020204" pitchFamily="34" charset="0"/>
              <a:buChar char="•"/>
            </a:pPr>
            <a:r>
              <a:rPr lang="en-US" dirty="0"/>
              <a:t>Datetime: Departure Date (could be converted to extract features like season or time of day).</a:t>
            </a:r>
          </a:p>
        </p:txBody>
      </p:sp>
      <p:pic>
        <p:nvPicPr>
          <p:cNvPr id="5" name="Picture 4">
            <a:extLst>
              <a:ext uri="{FF2B5EF4-FFF2-40B4-BE49-F238E27FC236}">
                <a16:creationId xmlns:a16="http://schemas.microsoft.com/office/drawing/2014/main" id="{99537C29-A874-4C1E-BBFE-BE827211B08F}"/>
              </a:ext>
            </a:extLst>
          </p:cNvPr>
          <p:cNvPicPr>
            <a:picLocks noChangeAspect="1"/>
          </p:cNvPicPr>
          <p:nvPr/>
        </p:nvPicPr>
        <p:blipFill>
          <a:blip r:embed="rId2"/>
          <a:stretch>
            <a:fillRect/>
          </a:stretch>
        </p:blipFill>
        <p:spPr>
          <a:xfrm>
            <a:off x="10570323" y="0"/>
            <a:ext cx="1621677" cy="524301"/>
          </a:xfrm>
          <a:prstGeom prst="rect">
            <a:avLst/>
          </a:prstGeom>
        </p:spPr>
      </p:pic>
    </p:spTree>
    <p:extLst>
      <p:ext uri="{BB962C8B-B14F-4D97-AF65-F5344CB8AC3E}">
        <p14:creationId xmlns:p14="http://schemas.microsoft.com/office/powerpoint/2010/main" val="10515527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A05FB-DF45-479C-953C-198F79006F0B}"/>
              </a:ext>
            </a:extLst>
          </p:cNvPr>
          <p:cNvSpPr>
            <a:spLocks noGrp="1"/>
          </p:cNvSpPr>
          <p:nvPr>
            <p:ph type="title"/>
          </p:nvPr>
        </p:nvSpPr>
        <p:spPr>
          <a:xfrm>
            <a:off x="148980" y="-97258"/>
            <a:ext cx="10988079" cy="739589"/>
          </a:xfrm>
        </p:spPr>
        <p:txBody>
          <a:bodyPr>
            <a:noAutofit/>
          </a:bodyPr>
          <a:lstStyle/>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Exploratory Data Analysis (EDA)- Visualizations</a:t>
            </a:r>
            <a:b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endParaRPr lang="en-IN" sz="3200" dirty="0"/>
          </a:p>
        </p:txBody>
      </p:sp>
      <p:pic>
        <p:nvPicPr>
          <p:cNvPr id="5" name="Content Placeholder 4">
            <a:extLst>
              <a:ext uri="{FF2B5EF4-FFF2-40B4-BE49-F238E27FC236}">
                <a16:creationId xmlns:a16="http://schemas.microsoft.com/office/drawing/2014/main" id="{DB262EF9-9CB7-483E-9018-F6C385851942}"/>
              </a:ext>
            </a:extLst>
          </p:cNvPr>
          <p:cNvPicPr>
            <a:picLocks noGrp="1" noChangeAspect="1"/>
          </p:cNvPicPr>
          <p:nvPr>
            <p:ph idx="1"/>
          </p:nvPr>
        </p:nvPicPr>
        <p:blipFill>
          <a:blip r:embed="rId2"/>
          <a:stretch>
            <a:fillRect/>
          </a:stretch>
        </p:blipFill>
        <p:spPr>
          <a:xfrm>
            <a:off x="215153" y="2160493"/>
            <a:ext cx="11761694" cy="4258231"/>
          </a:xfrm>
        </p:spPr>
      </p:pic>
      <p:sp>
        <p:nvSpPr>
          <p:cNvPr id="6" name="Rectangle 1">
            <a:extLst>
              <a:ext uri="{FF2B5EF4-FFF2-40B4-BE49-F238E27FC236}">
                <a16:creationId xmlns:a16="http://schemas.microsoft.com/office/drawing/2014/main" id="{C09C35EC-D487-4E4F-9BE8-9F4F005E6CD5}"/>
              </a:ext>
            </a:extLst>
          </p:cNvPr>
          <p:cNvSpPr>
            <a:spLocks noChangeArrowheads="1"/>
          </p:cNvSpPr>
          <p:nvPr/>
        </p:nvSpPr>
        <p:spPr bwMode="auto">
          <a:xfrm>
            <a:off x="148980" y="1106250"/>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pic>
        <p:nvPicPr>
          <p:cNvPr id="7" name="Picture 6">
            <a:extLst>
              <a:ext uri="{FF2B5EF4-FFF2-40B4-BE49-F238E27FC236}">
                <a16:creationId xmlns:a16="http://schemas.microsoft.com/office/drawing/2014/main" id="{D3510A2E-8473-4800-85DC-5B0463ABEBA1}"/>
              </a:ext>
            </a:extLst>
          </p:cNvPr>
          <p:cNvPicPr>
            <a:picLocks noChangeAspect="1"/>
          </p:cNvPicPr>
          <p:nvPr/>
        </p:nvPicPr>
        <p:blipFill>
          <a:blip r:embed="rId3"/>
          <a:stretch>
            <a:fillRect/>
          </a:stretch>
        </p:blipFill>
        <p:spPr>
          <a:xfrm>
            <a:off x="10457202" y="13452"/>
            <a:ext cx="1621677" cy="524301"/>
          </a:xfrm>
          <a:prstGeom prst="rect">
            <a:avLst/>
          </a:prstGeom>
        </p:spPr>
      </p:pic>
      <p:pic>
        <p:nvPicPr>
          <p:cNvPr id="3" name="Picture 2">
            <a:extLst>
              <a:ext uri="{FF2B5EF4-FFF2-40B4-BE49-F238E27FC236}">
                <a16:creationId xmlns:a16="http://schemas.microsoft.com/office/drawing/2014/main" id="{B54A0F3A-F37F-40E1-8CA4-1268A27F31DF}"/>
              </a:ext>
            </a:extLst>
          </p:cNvPr>
          <p:cNvPicPr>
            <a:picLocks noChangeAspect="1"/>
          </p:cNvPicPr>
          <p:nvPr/>
        </p:nvPicPr>
        <p:blipFill>
          <a:blip r:embed="rId4"/>
          <a:stretch>
            <a:fillRect/>
          </a:stretch>
        </p:blipFill>
        <p:spPr>
          <a:xfrm>
            <a:off x="-102158" y="1106249"/>
            <a:ext cx="6825687" cy="5823469"/>
          </a:xfrm>
          <a:prstGeom prst="rect">
            <a:avLst/>
          </a:prstGeom>
        </p:spPr>
      </p:pic>
      <p:sp>
        <p:nvSpPr>
          <p:cNvPr id="4" name="Rectangle 3">
            <a:extLst>
              <a:ext uri="{FF2B5EF4-FFF2-40B4-BE49-F238E27FC236}">
                <a16:creationId xmlns:a16="http://schemas.microsoft.com/office/drawing/2014/main" id="{08A06ABE-BA67-49E9-A406-93DE885F6D4D}"/>
              </a:ext>
            </a:extLst>
          </p:cNvPr>
          <p:cNvSpPr/>
          <p:nvPr/>
        </p:nvSpPr>
        <p:spPr>
          <a:xfrm>
            <a:off x="6723529" y="1965240"/>
            <a:ext cx="5468471" cy="3416320"/>
          </a:xfrm>
          <a:prstGeom prst="rect">
            <a:avLst/>
          </a:prstGeom>
        </p:spPr>
        <p:txBody>
          <a:bodyPr wrap="square">
            <a:spAutoFit/>
          </a:bodyPr>
          <a:lstStyle/>
          <a:p>
            <a:r>
              <a:rPr lang="en-US" dirty="0"/>
              <a:t>The two histograms compare the distribution of Passenger IDs and Ages.</a:t>
            </a:r>
          </a:p>
          <a:p>
            <a:r>
              <a:rPr lang="en-US" dirty="0"/>
              <a:t>Passenger ID Histogram: Shows a relatively uniform distribution, indicating that the number of passengers is consistent across different ID ranges.</a:t>
            </a:r>
          </a:p>
          <a:p>
            <a:r>
              <a:rPr lang="en-US" dirty="0"/>
              <a:t>Age Histogram: Displays a consistent distribution across ages, with a slight increase in younger age groups.</a:t>
            </a:r>
          </a:p>
          <a:p>
            <a:r>
              <a:rPr lang="en-US" dirty="0"/>
              <a:t>Both histograms have a similar shape, suggesting consistency in the dataset with no clear outliers. The graph helps visualize the even distribution of these two variables within the passenger dataset.</a:t>
            </a:r>
          </a:p>
        </p:txBody>
      </p:sp>
    </p:spTree>
    <p:extLst>
      <p:ext uri="{BB962C8B-B14F-4D97-AF65-F5344CB8AC3E}">
        <p14:creationId xmlns:p14="http://schemas.microsoft.com/office/powerpoint/2010/main" val="97165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218E-177A-4547-A1D6-8BF574736F61}"/>
              </a:ext>
            </a:extLst>
          </p:cNvPr>
          <p:cNvSpPr>
            <a:spLocks noGrp="1"/>
          </p:cNvSpPr>
          <p:nvPr>
            <p:ph type="title"/>
          </p:nvPr>
        </p:nvSpPr>
        <p:spPr>
          <a:xfrm>
            <a:off x="694917" y="4684059"/>
            <a:ext cx="10262688" cy="1703294"/>
          </a:xfrm>
        </p:spPr>
        <p:txBody>
          <a:bodyPr>
            <a:normAutofit/>
          </a:bodyPr>
          <a:lstStyle/>
          <a:p>
            <a:r>
              <a:rPr lang="en-IN" sz="1800" dirty="0"/>
              <a:t>This bar chart represents the number of males and females in a dataset. Here’s what it </a:t>
            </a:r>
            <a:r>
              <a:rPr lang="en-IN" sz="1800" dirty="0" err="1"/>
              <a:t>indicates:Balanced</a:t>
            </a:r>
            <a:r>
              <a:rPr lang="en-IN" sz="1800" dirty="0"/>
              <a:t> Gender Distribution: The counts for males and females are nearly equal, suggesting a well-balanced representation of both genders in the </a:t>
            </a:r>
            <a:r>
              <a:rPr lang="en-IN" sz="1800" dirty="0" err="1"/>
              <a:t>dataset.Counts</a:t>
            </a:r>
            <a:r>
              <a:rPr lang="en-IN" sz="1800" dirty="0"/>
              <a:t> Around 50k: Each gender has a count close to 50,000, indicating a large sample </a:t>
            </a:r>
            <a:r>
              <a:rPr lang="en-IN" sz="1800" dirty="0" err="1"/>
              <a:t>size.Color</a:t>
            </a:r>
            <a:r>
              <a:rPr lang="en-IN" sz="1800" dirty="0"/>
              <a:t> Coding: The chart uses different shades of purple for males and females, making the distinction </a:t>
            </a:r>
            <a:r>
              <a:rPr lang="en-IN" sz="1800" dirty="0" err="1"/>
              <a:t>clear.Readability</a:t>
            </a:r>
            <a:r>
              <a:rPr lang="en-IN" sz="1800" dirty="0"/>
              <a:t>: The dark theme enhances visibility, with labels clearly indicating the gender categories and count values.</a:t>
            </a:r>
          </a:p>
        </p:txBody>
      </p:sp>
      <p:pic>
        <p:nvPicPr>
          <p:cNvPr id="5" name="Content Placeholder 4">
            <a:extLst>
              <a:ext uri="{FF2B5EF4-FFF2-40B4-BE49-F238E27FC236}">
                <a16:creationId xmlns:a16="http://schemas.microsoft.com/office/drawing/2014/main" id="{52B28A32-FFA8-4B73-B062-9B049B04CB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491318" cy="6858000"/>
          </a:xfrm>
        </p:spPr>
      </p:pic>
      <p:pic>
        <p:nvPicPr>
          <p:cNvPr id="4" name="Content Placeholder 4">
            <a:extLst>
              <a:ext uri="{FF2B5EF4-FFF2-40B4-BE49-F238E27FC236}">
                <a16:creationId xmlns:a16="http://schemas.microsoft.com/office/drawing/2014/main" id="{A5287778-C2D6-4820-8F51-F85F980129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52400"/>
            <a:ext cx="4491318" cy="6858000"/>
          </a:xfrm>
        </p:spPr>
      </p:pic>
      <p:pic>
        <p:nvPicPr>
          <p:cNvPr id="6" name="Content Placeholder 4">
            <a:extLst>
              <a:ext uri="{FF2B5EF4-FFF2-40B4-BE49-F238E27FC236}">
                <a16:creationId xmlns:a16="http://schemas.microsoft.com/office/drawing/2014/main" id="{15032271-FA7B-4A2B-9E3F-FA8924ADF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304800"/>
            <a:ext cx="4491318" cy="6858000"/>
          </a:xfrm>
        </p:spPr>
      </p:pic>
      <p:pic>
        <p:nvPicPr>
          <p:cNvPr id="7" name="Content Placeholder 4">
            <a:extLst>
              <a:ext uri="{FF2B5EF4-FFF2-40B4-BE49-F238E27FC236}">
                <a16:creationId xmlns:a16="http://schemas.microsoft.com/office/drawing/2014/main" id="{4FEE4C85-6464-4FF3-A9F8-981427535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57200"/>
            <a:ext cx="4491318" cy="6858000"/>
          </a:xfrm>
        </p:spPr>
      </p:pic>
      <p:pic>
        <p:nvPicPr>
          <p:cNvPr id="8" name="Content Placeholder 4">
            <a:extLst>
              <a:ext uri="{FF2B5EF4-FFF2-40B4-BE49-F238E27FC236}">
                <a16:creationId xmlns:a16="http://schemas.microsoft.com/office/drawing/2014/main" id="{3B6AC3C3-9338-4086-944C-A9AE4E8433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609600"/>
            <a:ext cx="4491318" cy="6858000"/>
          </a:xfrm>
        </p:spPr>
      </p:pic>
      <p:pic>
        <p:nvPicPr>
          <p:cNvPr id="3" name="Picture 2">
            <a:extLst>
              <a:ext uri="{FF2B5EF4-FFF2-40B4-BE49-F238E27FC236}">
                <a16:creationId xmlns:a16="http://schemas.microsoft.com/office/drawing/2014/main" id="{A37D859C-D659-43CC-8EB0-00F689A09D73}"/>
              </a:ext>
            </a:extLst>
          </p:cNvPr>
          <p:cNvPicPr>
            <a:picLocks noChangeAspect="1"/>
          </p:cNvPicPr>
          <p:nvPr/>
        </p:nvPicPr>
        <p:blipFill>
          <a:blip r:embed="rId3"/>
          <a:stretch>
            <a:fillRect/>
          </a:stretch>
        </p:blipFill>
        <p:spPr>
          <a:xfrm>
            <a:off x="1616829" y="-152399"/>
            <a:ext cx="6968177" cy="4213412"/>
          </a:xfrm>
          <a:prstGeom prst="rect">
            <a:avLst/>
          </a:prstGeom>
        </p:spPr>
      </p:pic>
      <p:pic>
        <p:nvPicPr>
          <p:cNvPr id="10" name="Picture 9">
            <a:extLst>
              <a:ext uri="{FF2B5EF4-FFF2-40B4-BE49-F238E27FC236}">
                <a16:creationId xmlns:a16="http://schemas.microsoft.com/office/drawing/2014/main" id="{72C08E08-FAF2-4CE5-ADB7-5FB5F93F4DF1}"/>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254600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ED9C0-26F1-40B5-8B26-FF46F317E17C}"/>
              </a:ext>
            </a:extLst>
          </p:cNvPr>
          <p:cNvSpPr>
            <a:spLocks noGrp="1"/>
          </p:cNvSpPr>
          <p:nvPr>
            <p:ph type="title"/>
          </p:nvPr>
        </p:nvSpPr>
        <p:spPr>
          <a:xfrm>
            <a:off x="4904508" y="1703294"/>
            <a:ext cx="7287491" cy="3783106"/>
          </a:xfrm>
        </p:spPr>
        <p:txBody>
          <a:bodyPr>
            <a:noAutofit/>
          </a:bodyPr>
          <a:lstStyle/>
          <a:p>
            <a:r>
              <a:rPr lang="en-US" sz="2000" dirty="0"/>
              <a:t>This density plot shows the age distribution for males (orange) and females (blue). The horizontal axis represents age, while the vertical axis indicates density (likelihood of finding someone at a given age).</a:t>
            </a:r>
            <a:br>
              <a:rPr lang="en-US" sz="2000" dirty="0"/>
            </a:br>
            <a:r>
              <a:rPr lang="en-US" sz="2000" dirty="0"/>
              <a:t>Key insights:</a:t>
            </a:r>
            <a:br>
              <a:rPr lang="en-US" sz="2000" dirty="0"/>
            </a:br>
            <a:r>
              <a:rPr lang="en-US" sz="2000" b="1" dirty="0"/>
              <a:t>Similar Age Distribution</a:t>
            </a:r>
            <a:r>
              <a:rPr lang="en-US" sz="2000" dirty="0"/>
              <a:t>: Both genders follow a nearly identical pattern.</a:t>
            </a:r>
            <a:br>
              <a:rPr lang="en-US" sz="2000" dirty="0"/>
            </a:br>
            <a:r>
              <a:rPr lang="en-US" sz="2000" b="1" dirty="0"/>
              <a:t>Even Spread</a:t>
            </a:r>
            <a:r>
              <a:rPr lang="en-US" sz="2000" dirty="0"/>
              <a:t>: Ages are fairly evenly distributed between 20 and 80.</a:t>
            </a:r>
            <a:br>
              <a:rPr lang="en-US" sz="2000" dirty="0"/>
            </a:br>
            <a:r>
              <a:rPr lang="en-US" sz="2000" b="1" dirty="0"/>
              <a:t>Higher Density in Youth</a:t>
            </a:r>
            <a:r>
              <a:rPr lang="en-US" sz="2000" dirty="0"/>
              <a:t>: Slightly more people are under 20.</a:t>
            </a:r>
            <a:br>
              <a:rPr lang="en-US" sz="2000" dirty="0"/>
            </a:br>
            <a:r>
              <a:rPr lang="en-US" sz="2000" b="1" dirty="0"/>
              <a:t>Sharp Drops at Extremes</a:t>
            </a:r>
            <a:r>
              <a:rPr lang="en-US" sz="2000" dirty="0"/>
              <a:t>: Fewer individuals at very young and old ages.</a:t>
            </a:r>
            <a:br>
              <a:rPr lang="en-US" sz="2000" dirty="0"/>
            </a:br>
            <a:endParaRPr lang="en-IN" sz="2000" dirty="0"/>
          </a:p>
        </p:txBody>
      </p:sp>
      <p:pic>
        <p:nvPicPr>
          <p:cNvPr id="5" name="Content Placeholder 4">
            <a:extLst>
              <a:ext uri="{FF2B5EF4-FFF2-40B4-BE49-F238E27FC236}">
                <a16:creationId xmlns:a16="http://schemas.microsoft.com/office/drawing/2014/main" id="{CA0E9299-D934-4D2C-949F-A346B4210F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904509" cy="6858000"/>
          </a:xfrm>
        </p:spPr>
      </p:pic>
      <p:pic>
        <p:nvPicPr>
          <p:cNvPr id="3" name="Picture 2">
            <a:extLst>
              <a:ext uri="{FF2B5EF4-FFF2-40B4-BE49-F238E27FC236}">
                <a16:creationId xmlns:a16="http://schemas.microsoft.com/office/drawing/2014/main" id="{717844C2-3A88-4148-9E58-964DC4DB5C40}"/>
              </a:ext>
            </a:extLst>
          </p:cNvPr>
          <p:cNvPicPr>
            <a:picLocks noChangeAspect="1"/>
          </p:cNvPicPr>
          <p:nvPr/>
        </p:nvPicPr>
        <p:blipFill>
          <a:blip r:embed="rId3"/>
          <a:stretch>
            <a:fillRect/>
          </a:stretch>
        </p:blipFill>
        <p:spPr>
          <a:xfrm>
            <a:off x="-151584" y="1425389"/>
            <a:ext cx="4907279" cy="3783106"/>
          </a:xfrm>
          <a:prstGeom prst="rect">
            <a:avLst/>
          </a:prstGeom>
        </p:spPr>
      </p:pic>
      <p:pic>
        <p:nvPicPr>
          <p:cNvPr id="6" name="Picture 5">
            <a:extLst>
              <a:ext uri="{FF2B5EF4-FFF2-40B4-BE49-F238E27FC236}">
                <a16:creationId xmlns:a16="http://schemas.microsoft.com/office/drawing/2014/main" id="{D3323369-52CB-456B-80C5-48ABDA3514B2}"/>
              </a:ext>
            </a:extLst>
          </p:cNvPr>
          <p:cNvPicPr>
            <a:picLocks noChangeAspect="1"/>
          </p:cNvPicPr>
          <p:nvPr/>
        </p:nvPicPr>
        <p:blipFill>
          <a:blip r:embed="rId4"/>
          <a:stretch>
            <a:fillRect/>
          </a:stretch>
        </p:blipFill>
        <p:spPr>
          <a:xfrm>
            <a:off x="10661770" y="-71718"/>
            <a:ext cx="1566089" cy="596018"/>
          </a:xfrm>
          <a:prstGeom prst="rect">
            <a:avLst/>
          </a:prstGeom>
        </p:spPr>
      </p:pic>
    </p:spTree>
    <p:extLst>
      <p:ext uri="{BB962C8B-B14F-4D97-AF65-F5344CB8AC3E}">
        <p14:creationId xmlns:p14="http://schemas.microsoft.com/office/powerpoint/2010/main" val="257205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26_Company Best Practices by Slidesgo">
  <a:themeElements>
    <a:clrScheme name="Simple Light">
      <a:dk1>
        <a:srgbClr val="FFFFFF"/>
      </a:dk1>
      <a:lt1>
        <a:srgbClr val="000000"/>
      </a:lt1>
      <a:dk2>
        <a:srgbClr val="B6D7A8"/>
      </a:dk2>
      <a:lt2>
        <a:srgbClr val="94E3CC"/>
      </a:lt2>
      <a:accent1>
        <a:srgbClr val="14A178"/>
      </a:accent1>
      <a:accent2>
        <a:srgbClr val="065640"/>
      </a:accent2>
      <a:accent3>
        <a:srgbClr val="022D26"/>
      </a:accent3>
      <a:accent4>
        <a:srgbClr val="000F0C"/>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846</TotalTime>
  <Words>3518</Words>
  <Application>Microsoft Office PowerPoint</Application>
  <PresentationFormat>Widescreen</PresentationFormat>
  <Paragraphs>237</Paragraphs>
  <Slides>43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Bahnschrift Light SemiCondensed</vt:lpstr>
      <vt:lpstr>Bahnschrift SemiBold SemiConden</vt:lpstr>
      <vt:lpstr>Bahnschrift SemiCondensed</vt:lpstr>
      <vt:lpstr>Berlin Sans FB Demi</vt:lpstr>
      <vt:lpstr>Calibri</vt:lpstr>
      <vt:lpstr>Cambria</vt:lpstr>
      <vt:lpstr>Times New Roman</vt:lpstr>
      <vt:lpstr>26_Company Best Practices by Slidesgo</vt:lpstr>
      <vt:lpstr>Predicting Flight Delays In Advance</vt:lpstr>
      <vt:lpstr>Introduction</vt:lpstr>
      <vt:lpstr>PowerPoint Presentation</vt:lpstr>
      <vt:lpstr>DATASET OVERVIEW </vt:lpstr>
      <vt:lpstr>PowerPoint Presentation</vt:lpstr>
      <vt:lpstr>Exploratory data analysis (EDA)- summary statistics </vt:lpstr>
      <vt:lpstr>Exploratory Data Analysis (EDA)- Visualizations </vt:lpstr>
      <vt:lpstr>This bar chart represents the number of males and females in a dataset. Here’s what it indicates:Balanced Gender Distribution: The counts for males and females are nearly equal, suggesting a well-balanced representation of both genders in the dataset.Counts Around 50k: Each gender has a count close to 50,000, indicating a large sample size.Color Coding: The chart uses different shades of purple for males and females, making the distinction clear.Readability: The dark theme enhances visibility, with labels clearly indicating the gender categories and count values.</vt:lpstr>
      <vt:lpstr>This density plot shows the age distribution for males (orange) and females (blue). The horizontal axis represents age, while the vertical axis indicates density (likelihood of finding someone at a given age). Key insights: Similar Age Distribution: Both genders follow a nearly identical pattern. Even Spread: Ages are fairly evenly distributed between 20 and 80. Higher Density in Youth: Slightly more people are under 20. Sharp Drops at Extremes: Fewer individuals at very young and old ages. </vt:lpstr>
      <vt:lpstr>PowerPoint Presentation</vt:lpstr>
      <vt:lpstr>The bar graph shows the count of people from various nationalities. French Southern Territories, Svalbard and Jan Mayen, and Saint Helena have the highest counts at 2 each, while Jersey, Norfolk Island, Sint Maarten, Saint Martin, Cook Islands, and Cocos Islands all have a count of 1. This visual representation highlights the distribution of individuals from these specific nationalities.</vt:lpstr>
      <vt:lpstr>PowerPoint Presentation</vt:lpstr>
      <vt:lpstr>The bar chart displays the distribution of passengers by gender, showing an almost equal number of female and male passengers, indicating a balanced gender distribution.</vt:lpstr>
      <vt:lpstr>The histogram shows the age distribution of passengers, with ages ranging from 0 to 80+. It reveals a relatively even distribution between ages 20 and 80, with slight decreases in the very young (below 20) and very old (80+) age groups. This indicates a balanced age distribution with most passengers being adults. </vt:lpstr>
      <vt:lpstr>The bar graph shows the top 10 passenger nationalities, ranked by the number of passengers. China has the highest count, followed by other countries in descending order. This graph highlights the most represented nationalities among the passengers, with China being the clear leader. </vt:lpstr>
      <vt:lpstr>The bar graph displays the top 10 passenger nationalities by count, with China having the highest number of passengers. The graph includes latitude and longitude coordinates for some countries, providing geographic context. Missing coordinates indicate unavailable data. This graph highlights China's lead and offers a visual representation of the most represented nationalities among passengers. </vt:lpstr>
      <vt:lpstr>PowerPoint Presentation</vt:lpstr>
      <vt:lpstr>The bar graph shows the number of flight delays per month, indicating relatively consistent delays throughout the year. Months 1 and 5 have slightly more delays, while months 2 and 12 have slightly fewer. Overall, the pattern is stable with minor fluctuations. </vt:lpstr>
      <vt:lpstr>The 100% stacked bar chart shows the flight status (Cancelled, Delayed, On Time) for the top 10 pilots by the number of flights. All bars are entirely red, indicating that 100% of the flights for each of these pilots were on time, with no cancelled or delayed flights reported. This graph highlights the impeccable on-time performance of these top pilots. </vt:lpstr>
      <vt:lpstr>The graph features two separate bar charts. Left Chart (Top Departure Airports): Displays the top 10 airports by departures, with San Pedro Airport having the highest number. Right Chart (Top Arrival Airports): Shows the top 10 airports by arrivals, with Johannesburg (JNB) leading significantly. The charts highlight the disparity in traffic volume between departures and arrivals, suggesting an imbalance in the dataset. </vt:lpstr>
      <vt:lpstr>The bar graph displays the number of flights per continent, with North America having the highest volume, followed by Asia. Oceania, Europe, Africa, and South America have significantly fewer flights in comparison. This graph highlights the distribution of air traffic across different continents. </vt:lpstr>
      <vt:lpstr>The bar graph displays the top 10 pilots with the most flight delays. Perry Burhouse leads with two delays, while the other nine pilots each have one delay. This graph highlights the delays attributed to these pilots, but doesn't provide information on pilots with fewer delays or the total number of pilots.</vt:lpstr>
      <vt:lpstr>The bar graph titled "Top 10 Nationalities with Most Flight Delays" shows that China has the highest number of delays, nearly 6000, followed by Indonesia with around 3500 delays. The other nationalities, including Russia, Philippines, Brazil, Portugal, Poland, France, Sweden, and the United States, have significantly fewer delays. This highlights the disparities in flight delays experienced by passengers from different countries.</vt:lpstr>
      <vt:lpstr>PowerPoint Presentation</vt:lpstr>
      <vt:lpstr>PowerPoint Presentation</vt:lpstr>
      <vt:lpstr>PowerPoint Presentation</vt:lpstr>
      <vt:lpstr>Model Evaluations</vt:lpstr>
      <vt:lpstr>     FEATURE IMPORTANCE AND INTERPRETABILITY </vt:lpstr>
      <vt:lpstr>MODEL COMPARISION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Flight Delays In Advance</dc:title>
  <dc:creator>Win 10</dc:creator>
  <cp:lastModifiedBy>Win 10</cp:lastModifiedBy>
  <cp:revision>60</cp:revision>
  <dcterms:created xsi:type="dcterms:W3CDTF">2025-02-17T07:21:30Z</dcterms:created>
  <dcterms:modified xsi:type="dcterms:W3CDTF">2025-02-22T06:30:01Z</dcterms:modified>
</cp:coreProperties>
</file>